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8" r:id="rId3"/>
    <p:sldId id="257" r:id="rId4"/>
    <p:sldId id="260" r:id="rId5"/>
    <p:sldId id="267" r:id="rId6"/>
    <p:sldId id="261" r:id="rId7"/>
    <p:sldId id="270" r:id="rId8"/>
    <p:sldId id="262" r:id="rId9"/>
    <p:sldId id="263" r:id="rId10"/>
    <p:sldId id="264" r:id="rId11"/>
    <p:sldId id="265"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6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86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1" d="100"/>
          <a:sy n="61" d="100"/>
        </p:scale>
        <p:origin x="1572"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E16272-617E-4DAF-98A7-1E249FC6E62B}"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3306E6-DC10-44A3-83DD-EDA3C03FF55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CS-FYP    Hamdard University </a:t>
            </a:r>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Project Name Here</a:t>
            </a:r>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EBC64C3-3FC7-4C40-910B-2643F037F02C}"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CS-FYP    Hamdard University </a:t>
            </a:r>
            <a:endParaRPr lang="en-US"/>
          </a:p>
        </p:txBody>
      </p:sp>
      <p:sp>
        <p:nvSpPr>
          <p:cNvPr id="5" name="Footer Placeholder 4"/>
          <p:cNvSpPr>
            <a:spLocks noGrp="1"/>
          </p:cNvSpPr>
          <p:nvPr>
            <p:ph type="ftr" sz="quarter" idx="11"/>
          </p:nvPr>
        </p:nvSpPr>
        <p:spPr/>
        <p:txBody>
          <a:bodyPr/>
          <a:lstStyle/>
          <a:p>
            <a:r>
              <a:rPr lang="en-US"/>
              <a:t>Project Name Here</a:t>
            </a:r>
            <a:endParaRPr lang="en-US"/>
          </a:p>
        </p:txBody>
      </p:sp>
      <p:sp>
        <p:nvSpPr>
          <p:cNvPr id="6" name="Slide Number Placeholder 5"/>
          <p:cNvSpPr>
            <a:spLocks noGrp="1"/>
          </p:cNvSpPr>
          <p:nvPr>
            <p:ph type="sldNum" sz="quarter" idx="12"/>
          </p:nvPr>
        </p:nvSpPr>
        <p:spPr/>
        <p:txBody>
          <a:bodyPr/>
          <a:lstStyle/>
          <a:p>
            <a:fld id="{9EBC64C3-3FC7-4C40-910B-2643F037F02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CS-FYP    Hamdard University </a:t>
            </a:r>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Project Name Here</a:t>
            </a: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9EBC64C3-3FC7-4C40-910B-2643F037F02C}"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616952" cy="990600"/>
          </a:xfrm>
        </p:spPr>
        <p:txBody>
          <a:bodyPr/>
          <a:lstStyle/>
          <a:p>
            <a:r>
              <a:rPr kumimoji="0" lang="en-US"/>
              <a:t>Click to edit Master title style</a:t>
            </a:r>
            <a:endParaRPr kumimoji="0" lang="en-US"/>
          </a:p>
        </p:txBody>
      </p:sp>
      <p:sp>
        <p:nvSpPr>
          <p:cNvPr id="4" name="Date Placeholder 3"/>
          <p:cNvSpPr>
            <a:spLocks noGrp="1"/>
          </p:cNvSpPr>
          <p:nvPr>
            <p:ph type="dt" sz="half" idx="10"/>
          </p:nvPr>
        </p:nvSpPr>
        <p:spPr>
          <a:xfrm>
            <a:off x="6248400" y="6400800"/>
            <a:ext cx="2514600" cy="304800"/>
          </a:xfrm>
          <a:solidFill>
            <a:srgbClr val="008000"/>
          </a:solidFill>
        </p:spPr>
        <p:txBody>
          <a:bodyPr/>
          <a:lstStyle>
            <a:lvl1pPr algn="r">
              <a:defRPr b="0">
                <a:solidFill>
                  <a:schemeClr val="bg1"/>
                </a:solidFill>
              </a:defRPr>
            </a:lvl1pPr>
          </a:lstStyle>
          <a:p>
            <a:r>
              <a:rPr lang="en-US"/>
              <a:t>CS-FYP    Hamdard University </a:t>
            </a:r>
            <a:endParaRPr lang="en-US" dirty="0"/>
          </a:p>
        </p:txBody>
      </p:sp>
      <p:sp>
        <p:nvSpPr>
          <p:cNvPr id="5" name="Footer Placeholder 4"/>
          <p:cNvSpPr>
            <a:spLocks noGrp="1"/>
          </p:cNvSpPr>
          <p:nvPr>
            <p:ph type="ftr" sz="quarter" idx="11"/>
          </p:nvPr>
        </p:nvSpPr>
        <p:spPr>
          <a:xfrm>
            <a:off x="609601" y="6400800"/>
            <a:ext cx="5410200" cy="288925"/>
          </a:xfrm>
          <a:solidFill>
            <a:srgbClr val="F86308"/>
          </a:solidFill>
        </p:spPr>
        <p:txBody>
          <a:bodyPr/>
          <a:lstStyle>
            <a:lvl1pPr algn="l">
              <a:defRPr b="0">
                <a:solidFill>
                  <a:schemeClr val="bg1"/>
                </a:solidFill>
              </a:defRPr>
            </a:lvl1pPr>
          </a:lstStyle>
          <a:p>
            <a:r>
              <a:rPr lang="en-US"/>
              <a:t>Project Name Here</a:t>
            </a:r>
            <a:endParaRPr lang="en-US" dirty="0"/>
          </a:p>
        </p:txBody>
      </p:sp>
      <p:sp>
        <p:nvSpPr>
          <p:cNvPr id="6" name="Slide Number Placeholder 5"/>
          <p:cNvSpPr>
            <a:spLocks noGrp="1"/>
          </p:cNvSpPr>
          <p:nvPr>
            <p:ph type="sldNum" sz="quarter" idx="12"/>
          </p:nvPr>
        </p:nvSpPr>
        <p:spPr>
          <a:xfrm>
            <a:off x="0" y="1279524"/>
            <a:ext cx="533400" cy="244476"/>
          </a:xfrm>
          <a:solidFill>
            <a:srgbClr val="008000"/>
          </a:solidFill>
        </p:spPr>
        <p:txBody>
          <a:bodyPr>
            <a:noAutofit/>
          </a:bodyPr>
          <a:lstStyle>
            <a:lvl1pPr>
              <a:defRPr sz="1800" b="1">
                <a:solidFill>
                  <a:srgbClr val="FFFFFF"/>
                </a:solidFill>
              </a:defRPr>
            </a:lvl1pPr>
          </a:lstStyle>
          <a:p>
            <a:fld id="{9EBC64C3-3FC7-4C40-910B-2643F037F02C}" type="slidenum">
              <a:rPr lang="en-US" smtClean="0"/>
            </a:fld>
            <a:endParaRPr lang="en-US" dirty="0"/>
          </a:p>
        </p:txBody>
      </p:sp>
      <p:sp>
        <p:nvSpPr>
          <p:cNvPr id="8" name="Content Placeholder 7"/>
          <p:cNvSpPr>
            <a:spLocks noGrp="1"/>
          </p:cNvSpPr>
          <p:nvPr>
            <p:ph sz="quarter" idx="1"/>
          </p:nvPr>
        </p:nvSpPr>
        <p:spPr>
          <a:xfrm>
            <a:off x="612648" y="1600200"/>
            <a:ext cx="8153400" cy="4495800"/>
          </a:xfrm>
        </p:spPr>
        <p:txBody>
          <a:bodyPr/>
          <a:lstStyle>
            <a:lvl1pPr>
              <a:buClr>
                <a:srgbClr val="008000"/>
              </a:buClr>
              <a:defRPr/>
            </a:lvl1pPr>
          </a:lstStyle>
          <a:p>
            <a:pPr lvl="0" eaLnBrk="1" latinLnBrk="0" hangingPunct="1"/>
            <a:r>
              <a:rPr lang="en-US" dirty="0"/>
              <a:t>Click to edit Master text styles</a:t>
            </a:r>
            <a:endParaRPr lang="en-US" dirty="0"/>
          </a:p>
          <a:p>
            <a:pPr lvl="1" eaLnBrk="1" latinLnBrk="0" hangingPunct="1"/>
            <a:r>
              <a:rPr lang="en-US" dirty="0"/>
              <a:t>Second level</a:t>
            </a:r>
            <a:endParaRPr lang="en-US" dirty="0"/>
          </a:p>
          <a:p>
            <a:pPr lvl="2" eaLnBrk="1" latinLnBrk="0" hangingPunct="1"/>
            <a:r>
              <a:rPr lang="en-US" dirty="0"/>
              <a:t>Third level</a:t>
            </a:r>
            <a:endParaRPr lang="en-US" dirty="0"/>
          </a:p>
          <a:p>
            <a:pPr lvl="3" eaLnBrk="1" latinLnBrk="0" hangingPunct="1"/>
            <a:r>
              <a:rPr lang="en-US" dirty="0"/>
              <a:t>Fourth level</a:t>
            </a:r>
            <a:endParaRPr lang="en-US" dirty="0"/>
          </a:p>
          <a:p>
            <a:pPr lvl="4" eaLnBrk="1" latinLnBrk="0" hangingPunct="1"/>
            <a:r>
              <a:rPr lang="en-US" dirty="0"/>
              <a:t>Fifth level</a:t>
            </a:r>
            <a:endParaRPr kumimoji="0"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05800" y="381000"/>
            <a:ext cx="732241" cy="638664"/>
          </a:xfrm>
          <a:prstGeom prst="rect">
            <a:avLst/>
          </a:prstGeom>
        </p:spPr>
      </p:pic>
      <p:sp>
        <p:nvSpPr>
          <p:cNvPr id="7" name="Rectangle 6"/>
          <p:cNvSpPr/>
          <p:nvPr userDrawn="1"/>
        </p:nvSpPr>
        <p:spPr>
          <a:xfrm>
            <a:off x="609600" y="1295400"/>
            <a:ext cx="8534400" cy="228600"/>
          </a:xfrm>
          <a:prstGeom prst="rect">
            <a:avLst/>
          </a:prstGeom>
          <a:solidFill>
            <a:srgbClr val="F86308"/>
          </a:solidFill>
          <a:ln>
            <a:solidFill>
              <a:srgbClr val="F86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599" y="2743200"/>
            <a:ext cx="6742113" cy="1676400"/>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rgbClr val="008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rgbClr val="F8630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endParaRPr kumimoji="0" lang="en-US"/>
          </a:p>
        </p:txBody>
      </p:sp>
      <p:sp>
        <p:nvSpPr>
          <p:cNvPr id="12" name="Date Placeholder 11"/>
          <p:cNvSpPr>
            <a:spLocks noGrp="1"/>
          </p:cNvSpPr>
          <p:nvPr>
            <p:ph type="dt" sz="half" idx="10"/>
          </p:nvPr>
        </p:nvSpPr>
        <p:spPr>
          <a:solidFill>
            <a:srgbClr val="008000"/>
          </a:solidFill>
        </p:spPr>
        <p:txBody>
          <a:bodyPr/>
          <a:lstStyle>
            <a:lvl1pPr algn="r">
              <a:defRPr>
                <a:solidFill>
                  <a:schemeClr val="bg1"/>
                </a:solidFill>
              </a:defRPr>
            </a:lvl1pPr>
          </a:lstStyle>
          <a:p>
            <a:r>
              <a:rPr lang="en-US"/>
              <a:t>CS-FYP    Hamdard University </a:t>
            </a:r>
            <a:endParaRPr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EBC64C3-3FC7-4C40-910B-2643F037F02C}" type="slidenum">
              <a:rPr lang="en-US" smtClean="0"/>
            </a:fld>
            <a:endParaRPr lang="en-US" dirty="0"/>
          </a:p>
        </p:txBody>
      </p:sp>
      <p:sp>
        <p:nvSpPr>
          <p:cNvPr id="14" name="Footer Placeholder 13"/>
          <p:cNvSpPr>
            <a:spLocks noGrp="1"/>
          </p:cNvSpPr>
          <p:nvPr>
            <p:ph type="ftr" sz="quarter" idx="12"/>
          </p:nvPr>
        </p:nvSpPr>
        <p:spPr>
          <a:solidFill>
            <a:srgbClr val="F86308"/>
          </a:solidFill>
        </p:spPr>
        <p:txBody>
          <a:bodyPr/>
          <a:lstStyle>
            <a:lvl1pPr algn="l">
              <a:defRPr>
                <a:solidFill>
                  <a:schemeClr val="bg1"/>
                </a:solidFill>
              </a:defRPr>
            </a:lvl1pPr>
          </a:lstStyle>
          <a:p>
            <a:r>
              <a:rPr lang="en-US"/>
              <a:t>Project Name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3899346"/>
            <a:ext cx="1295400" cy="1129854"/>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 name="Slide Number Placeholder 9"/>
          <p:cNvSpPr>
            <a:spLocks noGrp="1"/>
          </p:cNvSpPr>
          <p:nvPr>
            <p:ph type="sldNum" sz="quarter" idx="16"/>
          </p:nvPr>
        </p:nvSpPr>
        <p:spPr/>
        <p:txBody>
          <a:bodyPr rtlCol="0"/>
          <a:lstStyle/>
          <a:p>
            <a:fld id="{9EBC64C3-3FC7-4C40-910B-2643F037F02C}" type="slidenum">
              <a:rPr lang="en-US" smtClean="0"/>
            </a:fld>
            <a:endParaRPr lang="en-US"/>
          </a:p>
        </p:txBody>
      </p:sp>
      <p:sp>
        <p:nvSpPr>
          <p:cNvPr id="13" name="Footer Placeholder 13"/>
          <p:cNvSpPr txBox="1"/>
          <p:nvPr userDrawn="1"/>
        </p:nvSpPr>
        <p:spPr>
          <a:xfrm>
            <a:off x="609600" y="6400606"/>
            <a:ext cx="5421083" cy="365125"/>
          </a:xfrm>
          <a:prstGeom prst="rect">
            <a:avLst/>
          </a:prstGeom>
          <a:solidFill>
            <a:srgbClr val="F86308"/>
          </a:solidFill>
        </p:spPr>
        <p:txBody>
          <a:bodyPr vert="horz" anchor="ctr"/>
          <a:lstStyle>
            <a:defPPr>
              <a:defRPr lang="en-US"/>
            </a:defPPr>
            <a:lvl1pPr marL="0" algn="l"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name here</a:t>
            </a:r>
            <a:endParaRPr lang="en-US" dirty="0"/>
          </a:p>
        </p:txBody>
      </p:sp>
      <p:sp>
        <p:nvSpPr>
          <p:cNvPr id="15" name="Date Placeholder 11"/>
          <p:cNvSpPr>
            <a:spLocks noGrp="1"/>
          </p:cNvSpPr>
          <p:nvPr>
            <p:ph type="dt" sz="half" idx="10"/>
          </p:nvPr>
        </p:nvSpPr>
        <p:spPr>
          <a:xfrm>
            <a:off x="6096000" y="6416675"/>
            <a:ext cx="2667000" cy="365125"/>
          </a:xfrm>
          <a:solidFill>
            <a:srgbClr val="008000"/>
          </a:solidFill>
        </p:spPr>
        <p:txBody>
          <a:bodyPr/>
          <a:lstStyle>
            <a:lvl1pPr algn="r">
              <a:defRPr>
                <a:solidFill>
                  <a:schemeClr val="bg1"/>
                </a:solidFill>
              </a:defRPr>
            </a:lvl1pPr>
          </a:lstStyle>
          <a:p>
            <a:r>
              <a:rPr lang="en-US"/>
              <a:t>CS-FYP    Hamdard University </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CS-FYP    Hamdard University </a:t>
            </a:r>
            <a:endParaRPr lang="en-US"/>
          </a:p>
        </p:txBody>
      </p:sp>
      <p:sp>
        <p:nvSpPr>
          <p:cNvPr id="12" name="Slide Number Placeholder 11"/>
          <p:cNvSpPr>
            <a:spLocks noGrp="1"/>
          </p:cNvSpPr>
          <p:nvPr>
            <p:ph type="sldNum" sz="quarter" idx="16"/>
          </p:nvPr>
        </p:nvSpPr>
        <p:spPr/>
        <p:txBody>
          <a:bodyPr rtlCol="0"/>
          <a:lstStyle/>
          <a:p>
            <a:fld id="{9EBC64C3-3FC7-4C40-910B-2643F037F02C}" type="slidenum">
              <a:rPr lang="en-US" smtClean="0"/>
            </a:fld>
            <a:endParaRPr lang="en-US"/>
          </a:p>
        </p:txBody>
      </p:sp>
      <p:sp>
        <p:nvSpPr>
          <p:cNvPr id="14" name="Footer Placeholder 13"/>
          <p:cNvSpPr>
            <a:spLocks noGrp="1"/>
          </p:cNvSpPr>
          <p:nvPr>
            <p:ph type="ftr" sz="quarter" idx="17"/>
          </p:nvPr>
        </p:nvSpPr>
        <p:spPr/>
        <p:txBody>
          <a:bodyPr rtlCol="0"/>
          <a:lstStyle/>
          <a:p>
            <a:r>
              <a:rPr lang="en-US"/>
              <a:t>Project Name Here</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endParaRPr kumimoji="0" lang="en-US"/>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r>
              <a:rPr lang="en-US"/>
              <a:t>CS-FYP    Hamdard University </a:t>
            </a:r>
            <a:endParaRPr lang="en-US"/>
          </a:p>
        </p:txBody>
      </p:sp>
      <p:sp>
        <p:nvSpPr>
          <p:cNvPr id="4" name="Footer Placeholder 3"/>
          <p:cNvSpPr>
            <a:spLocks noGrp="1"/>
          </p:cNvSpPr>
          <p:nvPr>
            <p:ph type="ftr" sz="quarter" idx="11"/>
          </p:nvPr>
        </p:nvSpPr>
        <p:spPr/>
        <p:txBody>
          <a:bodyPr/>
          <a:lstStyle/>
          <a:p>
            <a:r>
              <a:rPr lang="en-US"/>
              <a:t>Project Name Here</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EBC64C3-3FC7-4C40-910B-2643F037F02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CS-FYP    Hamdard University </a:t>
            </a:r>
            <a:endParaRPr lang="en-US"/>
          </a:p>
        </p:txBody>
      </p:sp>
      <p:sp>
        <p:nvSpPr>
          <p:cNvPr id="3" name="Footer Placeholder 2"/>
          <p:cNvSpPr>
            <a:spLocks noGrp="1"/>
          </p:cNvSpPr>
          <p:nvPr>
            <p:ph type="ftr" sz="quarter" idx="11"/>
          </p:nvPr>
        </p:nvSpPr>
        <p:spPr/>
        <p:txBody>
          <a:bodyPr/>
          <a:lstStyle/>
          <a:p>
            <a:r>
              <a:rPr lang="en-US"/>
              <a:t>Project Name Here</a:t>
            </a: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EBC64C3-3FC7-4C40-910B-2643F037F02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endParaRPr kumimoji="0" lang="en-US"/>
          </a:p>
        </p:txBody>
      </p:sp>
      <p:sp>
        <p:nvSpPr>
          <p:cNvPr id="5" name="Date Placeholder 4"/>
          <p:cNvSpPr>
            <a:spLocks noGrp="1"/>
          </p:cNvSpPr>
          <p:nvPr>
            <p:ph type="dt" sz="half" idx="10"/>
          </p:nvPr>
        </p:nvSpPr>
        <p:spPr/>
        <p:txBody>
          <a:bodyPr/>
          <a:lstStyle/>
          <a:p>
            <a:r>
              <a:rPr lang="en-US"/>
              <a:t>CS-FYP    Hamdard University </a:t>
            </a:r>
            <a:endParaRPr lang="en-US"/>
          </a:p>
        </p:txBody>
      </p:sp>
      <p:sp>
        <p:nvSpPr>
          <p:cNvPr id="6" name="Footer Placeholder 5"/>
          <p:cNvSpPr>
            <a:spLocks noGrp="1"/>
          </p:cNvSpPr>
          <p:nvPr>
            <p:ph type="ftr" sz="quarter" idx="11"/>
          </p:nvPr>
        </p:nvSpPr>
        <p:spPr/>
        <p:txBody>
          <a:bodyPr/>
          <a:lstStyle/>
          <a:p>
            <a:r>
              <a:rPr lang="en-US"/>
              <a:t>Project Name Here</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EBC64C3-3FC7-4C40-910B-2643F037F02C}" type="slidenum">
              <a:rPr lang="en-US" smtClean="0"/>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endParaRPr kumimoji="0" lang="en-US"/>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CS-FYP    Hamdard University </a:t>
            </a:r>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9EBC64C3-3FC7-4C40-910B-2643F037F02C}" type="slidenum">
              <a:rPr lang="en-US" smtClean="0"/>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Project Name Here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CS-FYP    Hamdard University </a:t>
            </a:r>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Project Name Here</a:t>
            </a: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EBC64C3-3FC7-4C40-910B-2643F037F02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11.jpeg"/><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BC64C3-3FC7-4C40-910B-2643F037F02C}" type="slidenum">
              <a:rPr lang="en-US" smtClean="0"/>
            </a:fld>
            <a:endParaRPr lang="en-US"/>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04436" y="2133600"/>
            <a:ext cx="6339563" cy="2320117"/>
          </a:xfrm>
          <a:prstGeom prst="rect">
            <a:avLst/>
          </a:prstGeom>
        </p:spPr>
      </p:pic>
      <p:sp>
        <p:nvSpPr>
          <p:cNvPr id="6" name="Rectangle 5"/>
          <p:cNvSpPr/>
          <p:nvPr/>
        </p:nvSpPr>
        <p:spPr>
          <a:xfrm>
            <a:off x="2804436" y="1066800"/>
            <a:ext cx="6339563" cy="1066800"/>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Digital Chef Sync</a:t>
            </a:r>
            <a:endParaRPr lang="en-US" sz="3200" dirty="0"/>
          </a:p>
        </p:txBody>
      </p:sp>
      <p:sp>
        <p:nvSpPr>
          <p:cNvPr id="7" name="TextBox 6"/>
          <p:cNvSpPr txBox="1"/>
          <p:nvPr/>
        </p:nvSpPr>
        <p:spPr>
          <a:xfrm>
            <a:off x="0" y="6020076"/>
            <a:ext cx="5465618" cy="829945"/>
          </a:xfrm>
          <a:prstGeom prst="rect">
            <a:avLst/>
          </a:prstGeom>
          <a:solidFill>
            <a:srgbClr val="008000"/>
          </a:solid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Department of Computing, FEST</a:t>
            </a:r>
            <a:endParaRPr lang="en-US" sz="2000" dirty="0">
              <a:solidFill>
                <a:schemeClr val="bg1"/>
              </a:solidFill>
              <a:latin typeface="Calibri" panose="020F0502020204030204" pitchFamily="34" charset="0"/>
              <a:cs typeface="Calibri" panose="020F0502020204030204" pitchFamily="34" charset="0"/>
            </a:endParaRPr>
          </a:p>
          <a:p>
            <a:pPr algn="ctr"/>
            <a:r>
              <a:rPr lang="en-US" sz="2800" dirty="0" err="1">
                <a:solidFill>
                  <a:schemeClr val="bg1"/>
                </a:solidFill>
                <a:latin typeface="Calibri" panose="020F0502020204030204" pitchFamily="34" charset="0"/>
                <a:cs typeface="Calibri" panose="020F0502020204030204" pitchFamily="34" charset="0"/>
              </a:rPr>
              <a:t>Hamdard</a:t>
            </a:r>
            <a:r>
              <a:rPr lang="en-US" sz="2800" baseline="0" dirty="0">
                <a:solidFill>
                  <a:schemeClr val="bg1"/>
                </a:solidFill>
                <a:latin typeface="Calibri" panose="020F0502020204030204" pitchFamily="34" charset="0"/>
                <a:cs typeface="Calibri" panose="020F0502020204030204" pitchFamily="34" charset="0"/>
              </a:rPr>
              <a:t> University </a:t>
            </a:r>
            <a:r>
              <a:rPr lang="en-US" sz="2800" dirty="0">
                <a:solidFill>
                  <a:schemeClr val="bg1"/>
                </a:solidFill>
                <a:latin typeface="Calibri" panose="020F0502020204030204" pitchFamily="34" charset="0"/>
                <a:cs typeface="Calibri" panose="020F0502020204030204" pitchFamily="34" charset="0"/>
              </a:rPr>
              <a:t>  </a:t>
            </a:r>
            <a:endParaRPr lang="en-US" sz="2800" dirty="0">
              <a:solidFill>
                <a:schemeClr val="bg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027" y="2514600"/>
            <a:ext cx="1572567" cy="1371600"/>
          </a:xfrm>
          <a:prstGeom prst="rect">
            <a:avLst/>
          </a:prstGeom>
        </p:spPr>
      </p:pic>
      <p:sp>
        <p:nvSpPr>
          <p:cNvPr id="10" name="Isosceles Triangle 9"/>
          <p:cNvSpPr/>
          <p:nvPr/>
        </p:nvSpPr>
        <p:spPr>
          <a:xfrm flipV="1">
            <a:off x="2209800" y="1066800"/>
            <a:ext cx="1143000" cy="1066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0"/>
            <a:ext cx="2424622" cy="521970"/>
          </a:xfrm>
          <a:prstGeom prst="rect">
            <a:avLst/>
          </a:prstGeom>
          <a:solidFill>
            <a:srgbClr val="F86308"/>
          </a:solidFill>
        </p:spPr>
        <p:txBody>
          <a:bodyPr wrap="square" rtlCol="0">
            <a:spAutoFit/>
          </a:bodyPr>
          <a:lstStyle/>
          <a:p>
            <a:pPr algn="ctr"/>
            <a:r>
              <a:rPr lang="en-US" sz="2800" b="1" dirty="0">
                <a:solidFill>
                  <a:schemeClr val="bg1"/>
                </a:solidFill>
                <a:latin typeface="Calibri" panose="020F0502020204030204" pitchFamily="34" charset="0"/>
              </a:rPr>
              <a:t>FYP-1</a:t>
            </a:r>
            <a:endParaRPr lang="en-US" sz="2800" b="1" dirty="0">
              <a:solidFill>
                <a:schemeClr val="bg1"/>
              </a:solidFill>
              <a:latin typeface="Calibri" panose="020F0502020204030204" pitchFamily="34" charset="0"/>
            </a:endParaRPr>
          </a:p>
        </p:txBody>
      </p:sp>
      <p:sp>
        <p:nvSpPr>
          <p:cNvPr id="12" name="Isosceles Triangle 11"/>
          <p:cNvSpPr/>
          <p:nvPr/>
        </p:nvSpPr>
        <p:spPr>
          <a:xfrm flipV="1">
            <a:off x="4894118" y="6020076"/>
            <a:ext cx="1143000" cy="8379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3733519" y="4572001"/>
          <a:ext cx="6096000" cy="2011680"/>
        </p:xfrm>
        <a:graphic>
          <a:graphicData uri="http://schemas.openxmlformats.org/drawingml/2006/table">
            <a:tbl>
              <a:tblPr firstRow="1" bandRow="1">
                <a:tableStyleId>{2D5ABB26-0587-4C30-8999-92F81FD0307C}</a:tableStyleId>
              </a:tblPr>
              <a:tblGrid>
                <a:gridCol w="3330856"/>
                <a:gridCol w="2765144"/>
              </a:tblGrid>
              <a:tr h="0">
                <a:tc>
                  <a:txBody>
                    <a:bodyPr/>
                    <a:p>
                      <a:pPr algn="r"/>
                      <a:r>
                        <a:rPr lang="en-US" dirty="0" smtClean="0">
                          <a:latin typeface="Calibri" panose="020F0502020204030204" pitchFamily="34" charset="0"/>
                          <a:cs typeface="Calibri" panose="020F0502020204030204" pitchFamily="34" charset="0"/>
                        </a:rPr>
                        <a:t>Anas</a:t>
                      </a:r>
                      <a:r>
                        <a:rPr lang="en-US" baseline="0" dirty="0" smtClean="0">
                          <a:latin typeface="Calibri" panose="020F0502020204030204" pitchFamily="34" charset="0"/>
                          <a:cs typeface="Calibri" panose="020F0502020204030204" pitchFamily="34" charset="0"/>
                        </a:rPr>
                        <a:t> Sabih Sarwar</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dirty="0" smtClean="0">
                          <a:latin typeface="Calibri" panose="020F0502020204030204" pitchFamily="34" charset="0"/>
                          <a:cs typeface="Calibri" panose="020F0502020204030204" pitchFamily="34" charset="0"/>
                        </a:rPr>
                        <a:t>(2600-2021)</a:t>
                      </a:r>
                      <a:endParaRPr lang="en-US" dirty="0" smtClean="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p>
                      <a:pPr algn="r"/>
                      <a:r>
                        <a:rPr lang="en-US" dirty="0" smtClean="0">
                          <a:latin typeface="Calibri" panose="020F0502020204030204" pitchFamily="34" charset="0"/>
                          <a:cs typeface="Calibri" panose="020F0502020204030204" pitchFamily="34" charset="0"/>
                        </a:rPr>
                        <a:t>Abu</a:t>
                      </a:r>
                      <a:r>
                        <a:rPr lang="en-US" baseline="0" dirty="0" smtClean="0">
                          <a:latin typeface="Calibri" panose="020F0502020204030204" pitchFamily="34" charset="0"/>
                          <a:cs typeface="Calibri" panose="020F0502020204030204" pitchFamily="34" charset="0"/>
                        </a:rPr>
                        <a:t> Bakar </a:t>
                      </a:r>
                      <a:r>
                        <a:rPr lang="en-US" baseline="0" dirty="0" err="1" smtClean="0">
                          <a:latin typeface="Calibri" panose="020F0502020204030204" pitchFamily="34" charset="0"/>
                          <a:cs typeface="Calibri" panose="020F0502020204030204" pitchFamily="34" charset="0"/>
                        </a:rPr>
                        <a:t>Balouch</a:t>
                      </a:r>
                      <a:r>
                        <a:rPr lang="en-US" baseline="0"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dirty="0" smtClean="0">
                          <a:latin typeface="Calibri" panose="020F0502020204030204" pitchFamily="34" charset="0"/>
                          <a:cs typeface="Calibri" panose="020F0502020204030204" pitchFamily="34" charset="0"/>
                        </a:rPr>
                        <a:t>(2167-2021)</a:t>
                      </a:r>
                      <a:endParaRPr lang="en-US" dirty="0" smtClean="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p>
                      <a:pPr algn="r"/>
                      <a:r>
                        <a:rPr lang="en-US" dirty="0" smtClean="0">
                          <a:effectLst/>
                          <a:latin typeface="Calibri" panose="020F0502020204030204" pitchFamily="34" charset="0"/>
                          <a:ea typeface="Times New Roman" panose="02020603050405020304" pitchFamily="18" charset="0"/>
                          <a:cs typeface="Calibri" panose="020F0502020204030204" pitchFamily="34" charset="0"/>
                        </a:rPr>
                        <a:t> Hamza</a:t>
                      </a:r>
                      <a:r>
                        <a:rPr lang="en-US" baseline="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baseline="0" dirty="0" err="1" smtClean="0">
                          <a:effectLst/>
                          <a:latin typeface="Calibri" panose="020F0502020204030204" pitchFamily="34" charset="0"/>
                          <a:ea typeface="Times New Roman" panose="02020603050405020304" pitchFamily="18" charset="0"/>
                          <a:cs typeface="Calibri" panose="020F0502020204030204" pitchFamily="34" charset="0"/>
                        </a:rPr>
                        <a:t>Rafique</a:t>
                      </a:r>
                      <a:endParaRPr lang="en-US"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dirty="0" smtClean="0">
                          <a:effectLst/>
                          <a:latin typeface="Calibri" panose="020F0502020204030204" pitchFamily="34" charset="0"/>
                          <a:ea typeface="Times New Roman" panose="02020603050405020304" pitchFamily="18" charset="0"/>
                          <a:cs typeface="Calibri" panose="020F0502020204030204" pitchFamily="34" charset="0"/>
                        </a:rPr>
                        <a:t>(2195-2021)</a:t>
                      </a:r>
                      <a:endParaRPr lang="en-US" dirty="0" smtClean="0">
                        <a:effectLst/>
                        <a:latin typeface="Calibri" panose="020F0502020204030204" pitchFamily="34" charset="0"/>
                        <a:ea typeface="Times New Roman" panose="02020603050405020304" pitchFamily="18"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gridSpan="2">
                  <a:txBody>
                    <a:bodyPr/>
                    <a:p>
                      <a:pPr algn="ctr"/>
                      <a:endParaRPr lang="en-US" b="1" dirty="0" smtClean="0">
                        <a:latin typeface="Calibri" panose="020F0502020204030204" pitchFamily="34" charset="0"/>
                        <a:cs typeface="Calibri" panose="020F0502020204030204" pitchFamily="34" charset="0"/>
                      </a:endParaRPr>
                    </a:p>
                    <a:p>
                      <a:pPr algn="ctr"/>
                      <a:r>
                        <a:rPr lang="en-US" b="1" dirty="0" smtClean="0">
                          <a:latin typeface="Calibri" panose="020F0502020204030204" pitchFamily="34" charset="0"/>
                          <a:cs typeface="Calibri" panose="020F0502020204030204" pitchFamily="34" charset="0"/>
                        </a:rPr>
                        <a:t>Supervisor</a:t>
                      </a:r>
                      <a:br>
                        <a:rPr lang="en-US" dirty="0" smtClean="0">
                          <a:latin typeface="Calibri" panose="020F0502020204030204" pitchFamily="34" charset="0"/>
                          <a:cs typeface="Calibri" panose="020F0502020204030204" pitchFamily="34" charset="0"/>
                        </a:rPr>
                      </a:br>
                      <a:r>
                        <a:rPr lang="en-US" dirty="0" smtClean="0">
                          <a:effectLst/>
                          <a:latin typeface="Calibri" panose="020F0502020204030204" pitchFamily="34" charset="0"/>
                          <a:cs typeface="Calibri" panose="020F0502020204030204" pitchFamily="34" charset="0"/>
                        </a:rPr>
                        <a:t>Iqbal</a:t>
                      </a:r>
                      <a:r>
                        <a:rPr lang="en-US" baseline="0" dirty="0" smtClean="0">
                          <a:effectLst/>
                          <a:latin typeface="Calibri" panose="020F0502020204030204" pitchFamily="34" charset="0"/>
                          <a:cs typeface="Calibri" panose="020F0502020204030204" pitchFamily="34" charset="0"/>
                        </a:rPr>
                        <a:t> Uddin</a:t>
                      </a:r>
                      <a:r>
                        <a:rPr lang="en-US" dirty="0" smtClean="0">
                          <a:effectLst/>
                          <a:latin typeface="Calibri" panose="020F0502020204030204" pitchFamily="34" charset="0"/>
                          <a:ea typeface="Times New Roman" panose="02020603050405020304" pitchFamily="18" charset="0"/>
                          <a:cs typeface="Calibri" panose="020F0502020204030204" pitchFamily="34" charset="0"/>
                        </a:rPr>
                        <a:t> Khan</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FYP  Deliverables </a:t>
            </a:r>
            <a:endParaRPr lang="en-US" dirty="0"/>
          </a:p>
        </p:txBody>
      </p:sp>
      <p:sp>
        <p:nvSpPr>
          <p:cNvPr id="4" name="Footer Placeholder 3"/>
          <p:cNvSpPr>
            <a:spLocks noGrp="1"/>
          </p:cNvSpPr>
          <p:nvPr>
            <p:ph type="ftr" sz="quarter" idx="11"/>
          </p:nvPr>
        </p:nvSpPr>
        <p:spPr/>
        <p:txBody>
          <a:bodyPr/>
          <a:lstStyle/>
          <a:p>
            <a:r>
              <a:rPr lang="en-US">
                <a:sym typeface="+mn-ea"/>
              </a:rPr>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pic>
        <p:nvPicPr>
          <p:cNvPr id="15" name="Content Placeholder 14"/>
          <p:cNvPicPr>
            <a:picLocks noChangeAspect="1"/>
          </p:cNvPicPr>
          <p:nvPr>
            <p:ph sz="quarter" idx="1"/>
          </p:nvPr>
        </p:nvPicPr>
        <p:blipFill>
          <a:blip r:embed="rId1"/>
          <a:stretch>
            <a:fillRect/>
          </a:stretch>
        </p:blipFill>
        <p:spPr>
          <a:xfrm>
            <a:off x="609600" y="1752600"/>
            <a:ext cx="7998460" cy="35229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endParaRPr lang="en-US" dirty="0"/>
          </a:p>
        </p:txBody>
      </p:sp>
      <p:sp>
        <p:nvSpPr>
          <p:cNvPr id="3" name="Content Placeholder 2"/>
          <p:cNvSpPr>
            <a:spLocks noGrp="1"/>
          </p:cNvSpPr>
          <p:nvPr>
            <p:ph sz="quarter" idx="1"/>
          </p:nvPr>
        </p:nvSpPr>
        <p:spPr/>
        <p:txBody>
          <a:bodyPr>
            <a:normAutofit fontScale="70000"/>
          </a:bodyPr>
          <a:lstStyle/>
          <a:p>
            <a:r>
              <a:rPr lang="en-US" altLang="en-US" dirty="0">
                <a:latin typeface="Calibri" panose="020F0502020204030204" pitchFamily="34" charset="0"/>
                <a:cs typeface="Calibri" panose="020F0502020204030204" pitchFamily="34" charset="0"/>
              </a:rPr>
              <a:t>Traditional food industry hiring relies on manual processes, resulting in delays and poor job-role matching.</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Existing platforms like Rozee.pk and JobToday are made for all types of jobs and are not designed for the food industry. They do not have smart filters for skills, cannot match based on job roles, and do not support shift-based hiring — which makes them a poor choice for fast and active environments like restaurants and events.</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No unified platform currently integrates skill-based job matching, time tracking, in-app wallet, and automated invoicing.</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Studies show increasing demand for mobile-first, on-demand recruitment in the hospitality sector.</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Digital Chef Sync fills this gap by combining automation, scalability, and real-time communication into one system.</a:t>
            </a:r>
            <a:endParaRPr lang="en-US" alt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sym typeface="+mn-ea"/>
              </a:rPr>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a:t>
            </a:r>
            <a:r>
              <a:rPr lang="en-US" dirty="0" err="1"/>
              <a:t>Wrok</a:t>
            </a:r>
            <a:endParaRPr lang="en-US" dirty="0"/>
          </a:p>
        </p:txBody>
      </p:sp>
      <p:pic>
        <p:nvPicPr>
          <p:cNvPr id="7" name="Content Placeholder 6" descr="Screenshot_20250702_185038"/>
          <p:cNvPicPr>
            <a:picLocks noChangeAspect="1"/>
          </p:cNvPicPr>
          <p:nvPr>
            <p:ph sz="quarter" idx="1"/>
          </p:nvPr>
        </p:nvPicPr>
        <p:blipFill>
          <a:blip r:embed="rId1"/>
          <a:stretch>
            <a:fillRect/>
          </a:stretch>
        </p:blipFill>
        <p:spPr>
          <a:xfrm>
            <a:off x="990600" y="1676400"/>
            <a:ext cx="2023110" cy="4495800"/>
          </a:xfrm>
          <a:prstGeom prst="rect">
            <a:avLst/>
          </a:prstGeom>
        </p:spPr>
      </p:pic>
      <p:sp>
        <p:nvSpPr>
          <p:cNvPr id="4" name="Footer Placeholder 3"/>
          <p:cNvSpPr>
            <a:spLocks noGrp="1"/>
          </p:cNvSpPr>
          <p:nvPr>
            <p:ph type="ftr" sz="quarter" idx="11"/>
          </p:nvPr>
        </p:nvSpPr>
        <p:spPr/>
        <p:txBody>
          <a:bodyPr/>
          <a:lstStyle/>
          <a:p>
            <a:r>
              <a:rPr lang="en-US">
                <a:sym typeface="+mn-ea"/>
              </a:rPr>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pic>
        <p:nvPicPr>
          <p:cNvPr id="8" name="Picture 7" descr="Screenshot_20250702_185041"/>
          <p:cNvPicPr>
            <a:picLocks noChangeAspect="1"/>
          </p:cNvPicPr>
          <p:nvPr/>
        </p:nvPicPr>
        <p:blipFill>
          <a:blip r:embed="rId2"/>
          <a:stretch>
            <a:fillRect/>
          </a:stretch>
        </p:blipFill>
        <p:spPr>
          <a:xfrm>
            <a:off x="3581400" y="1676400"/>
            <a:ext cx="2022475" cy="4495800"/>
          </a:xfrm>
          <a:prstGeom prst="rect">
            <a:avLst/>
          </a:prstGeom>
        </p:spPr>
      </p:pic>
      <p:pic>
        <p:nvPicPr>
          <p:cNvPr id="9" name="Picture 8" descr="Screenshot_20250702_185046"/>
          <p:cNvPicPr>
            <a:picLocks noChangeAspect="1"/>
          </p:cNvPicPr>
          <p:nvPr/>
        </p:nvPicPr>
        <p:blipFill>
          <a:blip r:embed="rId3"/>
          <a:stretch>
            <a:fillRect/>
          </a:stretch>
        </p:blipFill>
        <p:spPr>
          <a:xfrm>
            <a:off x="6172200" y="1676400"/>
            <a:ext cx="2022475" cy="4495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Business View</a:t>
            </a:r>
            <a:endParaRPr lang="en-US"/>
          </a:p>
        </p:txBody>
      </p:sp>
      <p:pic>
        <p:nvPicPr>
          <p:cNvPr id="7" name="Content Placeholder 6" descr="Screenshot_20250702_185057"/>
          <p:cNvPicPr>
            <a:picLocks noChangeAspect="1"/>
          </p:cNvPicPr>
          <p:nvPr>
            <p:ph sz="quarter" idx="1"/>
          </p:nvPr>
        </p:nvPicPr>
        <p:blipFill>
          <a:blip r:embed="rId1"/>
          <a:stretch>
            <a:fillRect/>
          </a:stretch>
        </p:blipFill>
        <p:spPr>
          <a:xfrm>
            <a:off x="990600"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85119"/>
          <p:cNvPicPr>
            <a:picLocks noChangeAspect="1"/>
          </p:cNvPicPr>
          <p:nvPr/>
        </p:nvPicPr>
        <p:blipFill>
          <a:blip r:embed="rId2"/>
          <a:stretch>
            <a:fillRect/>
          </a:stretch>
        </p:blipFill>
        <p:spPr>
          <a:xfrm>
            <a:off x="3581400" y="1676400"/>
            <a:ext cx="2058670" cy="4575810"/>
          </a:xfrm>
          <a:prstGeom prst="rect">
            <a:avLst/>
          </a:prstGeom>
        </p:spPr>
      </p:pic>
      <p:pic>
        <p:nvPicPr>
          <p:cNvPr id="9" name="Picture 8" descr="Screenshot_20250702_191237"/>
          <p:cNvPicPr>
            <a:picLocks noChangeAspect="1"/>
          </p:cNvPicPr>
          <p:nvPr/>
        </p:nvPicPr>
        <p:blipFill>
          <a:blip r:embed="rId3"/>
          <a:stretch>
            <a:fillRect/>
          </a:stretch>
        </p:blipFill>
        <p:spPr>
          <a:xfrm>
            <a:off x="6248400" y="1676400"/>
            <a:ext cx="2061210" cy="4581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Business View</a:t>
            </a:r>
            <a:endParaRPr lang="en-US"/>
          </a:p>
        </p:txBody>
      </p:sp>
      <p:pic>
        <p:nvPicPr>
          <p:cNvPr id="7" name="Content Placeholder 6" descr="Screenshot_20250702_185149"/>
          <p:cNvPicPr>
            <a:picLocks noChangeAspect="1"/>
          </p:cNvPicPr>
          <p:nvPr>
            <p:ph sz="quarter" idx="1"/>
          </p:nvPr>
        </p:nvPicPr>
        <p:blipFill>
          <a:blip r:embed="rId1"/>
          <a:stretch>
            <a:fillRect/>
          </a:stretch>
        </p:blipFill>
        <p:spPr>
          <a:xfrm>
            <a:off x="990600"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1823"/>
          <p:cNvPicPr>
            <a:picLocks noChangeAspect="1"/>
          </p:cNvPicPr>
          <p:nvPr/>
        </p:nvPicPr>
        <p:blipFill>
          <a:blip r:embed="rId2"/>
          <a:stretch>
            <a:fillRect/>
          </a:stretch>
        </p:blipFill>
        <p:spPr>
          <a:xfrm>
            <a:off x="6248400" y="1676400"/>
            <a:ext cx="2022475" cy="4495800"/>
          </a:xfrm>
          <a:prstGeom prst="rect">
            <a:avLst/>
          </a:prstGeom>
        </p:spPr>
      </p:pic>
      <p:pic>
        <p:nvPicPr>
          <p:cNvPr id="3" name="Picture 2" descr="Screenshot_20250703_114432"/>
          <p:cNvPicPr>
            <a:picLocks noChangeAspect="1"/>
          </p:cNvPicPr>
          <p:nvPr/>
        </p:nvPicPr>
        <p:blipFill>
          <a:blip r:embed="rId3"/>
          <a:stretch>
            <a:fillRect/>
          </a:stretch>
        </p:blipFill>
        <p:spPr>
          <a:xfrm>
            <a:off x="3657600" y="1676400"/>
            <a:ext cx="2056765" cy="44951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Business View</a:t>
            </a:r>
            <a:endParaRPr lang="en-US"/>
          </a:p>
        </p:txBody>
      </p:sp>
      <p:pic>
        <p:nvPicPr>
          <p:cNvPr id="7" name="Content Placeholder 6" descr="Screenshot_20250702_191827"/>
          <p:cNvPicPr>
            <a:picLocks noChangeAspect="1"/>
          </p:cNvPicPr>
          <p:nvPr>
            <p:ph sz="quarter" idx="1"/>
          </p:nvPr>
        </p:nvPicPr>
        <p:blipFill>
          <a:blip r:embed="rId1"/>
          <a:stretch>
            <a:fillRect/>
          </a:stretch>
        </p:blipFill>
        <p:spPr>
          <a:xfrm>
            <a:off x="990600"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1832"/>
          <p:cNvPicPr>
            <a:picLocks noChangeAspect="1"/>
          </p:cNvPicPr>
          <p:nvPr/>
        </p:nvPicPr>
        <p:blipFill>
          <a:blip r:embed="rId2"/>
          <a:stretch>
            <a:fillRect/>
          </a:stretch>
        </p:blipFill>
        <p:spPr>
          <a:xfrm>
            <a:off x="3581400" y="1664970"/>
            <a:ext cx="2027555" cy="4506595"/>
          </a:xfrm>
          <a:prstGeom prst="rect">
            <a:avLst/>
          </a:prstGeom>
        </p:spPr>
      </p:pic>
      <p:pic>
        <p:nvPicPr>
          <p:cNvPr id="9" name="Picture 8" descr="Screenshot_20250702_192254"/>
          <p:cNvPicPr>
            <a:picLocks noChangeAspect="1"/>
          </p:cNvPicPr>
          <p:nvPr/>
        </p:nvPicPr>
        <p:blipFill>
          <a:blip r:embed="rId3"/>
          <a:stretch>
            <a:fillRect/>
          </a:stretch>
        </p:blipFill>
        <p:spPr>
          <a:xfrm>
            <a:off x="6172200" y="1664970"/>
            <a:ext cx="2027555" cy="45078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Business View</a:t>
            </a:r>
            <a:endParaRPr lang="en-US"/>
          </a:p>
        </p:txBody>
      </p:sp>
      <p:pic>
        <p:nvPicPr>
          <p:cNvPr id="7" name="Content Placeholder 6" descr="Screenshot_20250702_192310"/>
          <p:cNvPicPr>
            <a:picLocks noChangeAspect="1"/>
          </p:cNvPicPr>
          <p:nvPr>
            <p:ph sz="quarter" idx="1"/>
          </p:nvPr>
        </p:nvPicPr>
        <p:blipFill>
          <a:blip r:embed="rId1"/>
          <a:stretch>
            <a:fillRect/>
          </a:stretch>
        </p:blipFill>
        <p:spPr>
          <a:xfrm>
            <a:off x="990600"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2316"/>
          <p:cNvPicPr>
            <a:picLocks noChangeAspect="1"/>
          </p:cNvPicPr>
          <p:nvPr/>
        </p:nvPicPr>
        <p:blipFill>
          <a:blip r:embed="rId2"/>
          <a:stretch>
            <a:fillRect/>
          </a:stretch>
        </p:blipFill>
        <p:spPr>
          <a:xfrm>
            <a:off x="3657600" y="1676400"/>
            <a:ext cx="2028825" cy="4509770"/>
          </a:xfrm>
          <a:prstGeom prst="rect">
            <a:avLst/>
          </a:prstGeom>
        </p:spPr>
      </p:pic>
      <p:pic>
        <p:nvPicPr>
          <p:cNvPr id="9" name="Picture 8" descr="Screenshot_20250702_192321"/>
          <p:cNvPicPr>
            <a:picLocks noChangeAspect="1"/>
          </p:cNvPicPr>
          <p:nvPr/>
        </p:nvPicPr>
        <p:blipFill>
          <a:blip r:embed="rId3"/>
          <a:stretch>
            <a:fillRect/>
          </a:stretch>
        </p:blipFill>
        <p:spPr>
          <a:xfrm>
            <a:off x="6248400" y="1676400"/>
            <a:ext cx="2036445" cy="45256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Business View</a:t>
            </a:r>
            <a:endParaRPr lang="en-US"/>
          </a:p>
        </p:txBody>
      </p:sp>
      <p:sp>
        <p:nvSpPr>
          <p:cNvPr id="4" name="Date Placeholder 3"/>
          <p:cNvSpPr>
            <a:spLocks noGrp="1"/>
          </p:cNvSpPr>
          <p:nvPr>
            <p:ph type="dt" sz="half" idx="10"/>
          </p:nvPr>
        </p:nvSpPr>
        <p:spPr/>
        <p:txBody>
          <a:bodyPr/>
          <a:p>
            <a:r>
              <a:rPr lang="en-US"/>
              <a:t>CS-FYP    Hamdard University </a:t>
            </a:r>
            <a:endParaRPr lang="en-US" dirty="0"/>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10" name="Content Placeholder 9" descr="Screenshot_20250702_201313"/>
          <p:cNvPicPr>
            <a:picLocks noChangeAspect="1"/>
          </p:cNvPicPr>
          <p:nvPr>
            <p:ph sz="quarter" idx="1"/>
          </p:nvPr>
        </p:nvPicPr>
        <p:blipFill>
          <a:blip r:embed="rId1"/>
          <a:stretch>
            <a:fillRect/>
          </a:stretch>
        </p:blipFill>
        <p:spPr>
          <a:xfrm>
            <a:off x="2210435" y="1676400"/>
            <a:ext cx="2023110" cy="4495800"/>
          </a:xfrm>
          <a:prstGeom prst="rect">
            <a:avLst/>
          </a:prstGeom>
        </p:spPr>
      </p:pic>
      <p:pic>
        <p:nvPicPr>
          <p:cNvPr id="3" name="Picture 2" descr="Screenshot_20250703_114540"/>
          <p:cNvPicPr>
            <a:picLocks noChangeAspect="1"/>
          </p:cNvPicPr>
          <p:nvPr/>
        </p:nvPicPr>
        <p:blipFill>
          <a:blip r:embed="rId2"/>
          <a:stretch>
            <a:fillRect/>
          </a:stretch>
        </p:blipFill>
        <p:spPr>
          <a:xfrm>
            <a:off x="5334000" y="1676400"/>
            <a:ext cx="2022475" cy="4495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pic>
        <p:nvPicPr>
          <p:cNvPr id="7" name="Content Placeholder 6" descr="Screenshot_20250702_185046"/>
          <p:cNvPicPr>
            <a:picLocks noChangeAspect="1"/>
          </p:cNvPicPr>
          <p:nvPr>
            <p:ph sz="quarter" idx="1"/>
          </p:nvPr>
        </p:nvPicPr>
        <p:blipFill>
          <a:blip r:embed="rId1"/>
          <a:stretch>
            <a:fillRect/>
          </a:stretch>
        </p:blipFill>
        <p:spPr>
          <a:xfrm>
            <a:off x="991235"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85057"/>
          <p:cNvPicPr>
            <a:picLocks noChangeAspect="1"/>
          </p:cNvPicPr>
          <p:nvPr/>
        </p:nvPicPr>
        <p:blipFill>
          <a:blip r:embed="rId2"/>
          <a:stretch>
            <a:fillRect/>
          </a:stretch>
        </p:blipFill>
        <p:spPr>
          <a:xfrm>
            <a:off x="3658235" y="1676400"/>
            <a:ext cx="2033270" cy="4518025"/>
          </a:xfrm>
          <a:prstGeom prst="rect">
            <a:avLst/>
          </a:prstGeom>
        </p:spPr>
      </p:pic>
      <p:pic>
        <p:nvPicPr>
          <p:cNvPr id="9" name="Picture 8" descr="Screenshot_2025_0702_192033"/>
          <p:cNvPicPr>
            <a:picLocks noChangeAspect="1"/>
          </p:cNvPicPr>
          <p:nvPr/>
        </p:nvPicPr>
        <p:blipFill>
          <a:blip r:embed="rId3"/>
          <a:stretch>
            <a:fillRect/>
          </a:stretch>
        </p:blipFill>
        <p:spPr>
          <a:xfrm>
            <a:off x="6324600" y="1676400"/>
            <a:ext cx="1905000" cy="45377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pic>
        <p:nvPicPr>
          <p:cNvPr id="7" name="Content Placeholder 6" descr="Screenshot_20250702_192040"/>
          <p:cNvPicPr>
            <a:picLocks noChangeAspect="1"/>
          </p:cNvPicPr>
          <p:nvPr>
            <p:ph sz="quarter" idx="1"/>
          </p:nvPr>
        </p:nvPicPr>
        <p:blipFill>
          <a:blip r:embed="rId1"/>
          <a:stretch>
            <a:fillRect/>
          </a:stretch>
        </p:blipFill>
        <p:spPr>
          <a:xfrm>
            <a:off x="1067435"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2052"/>
          <p:cNvPicPr>
            <a:picLocks noChangeAspect="1"/>
          </p:cNvPicPr>
          <p:nvPr/>
        </p:nvPicPr>
        <p:blipFill>
          <a:blip r:embed="rId2"/>
          <a:stretch>
            <a:fillRect/>
          </a:stretch>
        </p:blipFill>
        <p:spPr>
          <a:xfrm>
            <a:off x="3733800" y="1676400"/>
            <a:ext cx="2021840" cy="4495165"/>
          </a:xfrm>
          <a:prstGeom prst="rect">
            <a:avLst/>
          </a:prstGeom>
        </p:spPr>
      </p:pic>
      <p:pic>
        <p:nvPicPr>
          <p:cNvPr id="9" name="Picture 8" descr="Screenshot_20250702_192119"/>
          <p:cNvPicPr>
            <a:picLocks noChangeAspect="1"/>
          </p:cNvPicPr>
          <p:nvPr/>
        </p:nvPicPr>
        <p:blipFill>
          <a:blip r:embed="rId3"/>
          <a:stretch>
            <a:fillRect/>
          </a:stretch>
        </p:blipFill>
        <p:spPr>
          <a:xfrm>
            <a:off x="6305550" y="1676400"/>
            <a:ext cx="2021840" cy="44945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a:solidFill>
                  <a:srgbClr val="FF0000"/>
                </a:solidFill>
                <a:latin typeface="Calibri" panose="020F0502020204030204" pitchFamily="34" charset="0"/>
                <a:cs typeface="Calibri" panose="020F0502020204030204" pitchFamily="34" charset="0"/>
              </a:rPr>
              <a:t>Problem Statement </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Objective</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FYP Scope</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Our methodology</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Our Project Plan (Time lines)</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FYP Deliverables </a:t>
            </a: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Budget / Costing </a:t>
            </a:r>
            <a:endParaRPr lang="en-US" dirty="0">
              <a:solidFill>
                <a:srgbClr val="FF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Literature Review</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Work (Demo)</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References </a:t>
            </a:r>
            <a:endParaRPr 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pic>
        <p:nvPicPr>
          <p:cNvPr id="7" name="Content Placeholder 6" descr="Screenshot_20250702_192126"/>
          <p:cNvPicPr>
            <a:picLocks noChangeAspect="1"/>
          </p:cNvPicPr>
          <p:nvPr>
            <p:ph sz="quarter" idx="1"/>
          </p:nvPr>
        </p:nvPicPr>
        <p:blipFill>
          <a:blip r:embed="rId1"/>
          <a:stretch>
            <a:fillRect/>
          </a:stretch>
        </p:blipFill>
        <p:spPr>
          <a:xfrm>
            <a:off x="1067435"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2133"/>
          <p:cNvPicPr>
            <a:picLocks noChangeAspect="1"/>
          </p:cNvPicPr>
          <p:nvPr/>
        </p:nvPicPr>
        <p:blipFill>
          <a:blip r:embed="rId2"/>
          <a:stretch>
            <a:fillRect/>
          </a:stretch>
        </p:blipFill>
        <p:spPr>
          <a:xfrm>
            <a:off x="3658235" y="1676400"/>
            <a:ext cx="2004060" cy="4495800"/>
          </a:xfrm>
          <a:prstGeom prst="rect">
            <a:avLst/>
          </a:prstGeom>
        </p:spPr>
      </p:pic>
      <p:pic>
        <p:nvPicPr>
          <p:cNvPr id="9" name="Picture 8" descr="Screenshot_20250702_192138"/>
          <p:cNvPicPr>
            <a:picLocks noChangeAspect="1"/>
          </p:cNvPicPr>
          <p:nvPr/>
        </p:nvPicPr>
        <p:blipFill>
          <a:blip r:embed="rId3"/>
          <a:stretch>
            <a:fillRect/>
          </a:stretch>
        </p:blipFill>
        <p:spPr>
          <a:xfrm>
            <a:off x="6249035" y="1676400"/>
            <a:ext cx="2025650" cy="45015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pic>
        <p:nvPicPr>
          <p:cNvPr id="7" name="Content Placeholder 6" descr="Screenshot_20250702_192151"/>
          <p:cNvPicPr>
            <a:picLocks noChangeAspect="1"/>
          </p:cNvPicPr>
          <p:nvPr>
            <p:ph sz="quarter" idx="1"/>
          </p:nvPr>
        </p:nvPicPr>
        <p:blipFill>
          <a:blip r:embed="rId1"/>
          <a:stretch>
            <a:fillRect/>
          </a:stretch>
        </p:blipFill>
        <p:spPr>
          <a:xfrm>
            <a:off x="991235"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192156"/>
          <p:cNvPicPr>
            <a:picLocks noChangeAspect="1"/>
          </p:cNvPicPr>
          <p:nvPr/>
        </p:nvPicPr>
        <p:blipFill>
          <a:blip r:embed="rId2"/>
          <a:stretch>
            <a:fillRect/>
          </a:stretch>
        </p:blipFill>
        <p:spPr>
          <a:xfrm>
            <a:off x="3582035" y="1676400"/>
            <a:ext cx="2056765" cy="4495800"/>
          </a:xfrm>
          <a:prstGeom prst="rect">
            <a:avLst/>
          </a:prstGeom>
        </p:spPr>
      </p:pic>
      <p:pic>
        <p:nvPicPr>
          <p:cNvPr id="3" name="Picture 2" descr="Screenshot_20250703_114605"/>
          <p:cNvPicPr>
            <a:picLocks noChangeAspect="1"/>
          </p:cNvPicPr>
          <p:nvPr/>
        </p:nvPicPr>
        <p:blipFill>
          <a:blip r:embed="rId3"/>
          <a:stretch>
            <a:fillRect/>
          </a:stretch>
        </p:blipFill>
        <p:spPr>
          <a:xfrm>
            <a:off x="6172200" y="1676400"/>
            <a:ext cx="2026285" cy="45027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sym typeface="+mn-ea"/>
              </a:rPr>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Content Placeholder 6" descr="Screenshot_20250702_192212"/>
          <p:cNvPicPr>
            <a:picLocks noChangeAspect="1"/>
          </p:cNvPicPr>
          <p:nvPr/>
        </p:nvPicPr>
        <p:blipFill>
          <a:blip r:embed="rId1"/>
          <a:stretch>
            <a:fillRect/>
          </a:stretch>
        </p:blipFill>
        <p:spPr>
          <a:xfrm>
            <a:off x="3632835" y="1676400"/>
            <a:ext cx="2023110" cy="4495800"/>
          </a:xfrm>
          <a:prstGeom prst="rect">
            <a:avLst/>
          </a:prstGeom>
        </p:spPr>
      </p:pic>
      <p:pic>
        <p:nvPicPr>
          <p:cNvPr id="9" name="Picture 8" descr="Screenshot_20250702_192216"/>
          <p:cNvPicPr>
            <a:picLocks noChangeAspect="1"/>
          </p:cNvPicPr>
          <p:nvPr/>
        </p:nvPicPr>
        <p:blipFill>
          <a:blip r:embed="rId2"/>
          <a:stretch>
            <a:fillRect/>
          </a:stretch>
        </p:blipFill>
        <p:spPr>
          <a:xfrm>
            <a:off x="6248400" y="1676400"/>
            <a:ext cx="2050415" cy="4496435"/>
          </a:xfrm>
          <a:prstGeom prst="rect">
            <a:avLst/>
          </a:prstGeom>
        </p:spPr>
      </p:pic>
      <p:pic>
        <p:nvPicPr>
          <p:cNvPr id="3" name="Content Placeholder 2" descr="Screenshot_20250703_114613"/>
          <p:cNvPicPr>
            <a:picLocks noChangeAspect="1"/>
          </p:cNvPicPr>
          <p:nvPr>
            <p:ph sz="quarter" idx="1"/>
          </p:nvPr>
        </p:nvPicPr>
        <p:blipFill>
          <a:blip r:embed="rId3"/>
          <a:stretch>
            <a:fillRect/>
          </a:stretch>
        </p:blipFill>
        <p:spPr>
          <a:xfrm>
            <a:off x="990600" y="1677035"/>
            <a:ext cx="2023110" cy="4495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Seeker View</a:t>
            </a:r>
            <a:endParaRPr lang="en-US"/>
          </a:p>
        </p:txBody>
      </p:sp>
      <p:pic>
        <p:nvPicPr>
          <p:cNvPr id="7" name="Content Placeholder 6" descr="Screenshot_20250702_192236"/>
          <p:cNvPicPr>
            <a:picLocks noChangeAspect="1"/>
          </p:cNvPicPr>
          <p:nvPr>
            <p:ph sz="quarter" idx="1"/>
          </p:nvPr>
        </p:nvPicPr>
        <p:blipFill>
          <a:blip r:embed="rId1"/>
          <a:stretch>
            <a:fillRect/>
          </a:stretch>
        </p:blipFill>
        <p:spPr>
          <a:xfrm>
            <a:off x="1143635" y="1676400"/>
            <a:ext cx="2023110" cy="4495800"/>
          </a:xfrm>
          <a:prstGeom prst="rect">
            <a:avLst/>
          </a:prstGeom>
        </p:spPr>
      </p:pic>
      <p:sp>
        <p:nvSpPr>
          <p:cNvPr id="4" name="Date Placeholder 3"/>
          <p:cNvSpPr>
            <a:spLocks noGrp="1"/>
          </p:cNvSpPr>
          <p:nvPr>
            <p:ph type="dt" sz="half" idx="10"/>
          </p:nvPr>
        </p:nvSpPr>
        <p:spPr/>
        <p:txBody>
          <a:bodyPr/>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11"/>
          </p:nvPr>
        </p:nvSpPr>
        <p:spPr/>
        <p:txBody>
          <a:bodyPr/>
          <a:p>
            <a:r>
              <a:rPr lang="en-US"/>
              <a:t>Digital Chef Sync</a:t>
            </a:r>
            <a:endParaRPr lang="en-US" dirty="0"/>
          </a:p>
        </p:txBody>
      </p:sp>
      <p:sp>
        <p:nvSpPr>
          <p:cNvPr id="6" name="Slide Number Placeholder 5"/>
          <p:cNvSpPr>
            <a:spLocks noGrp="1"/>
          </p:cNvSpPr>
          <p:nvPr>
            <p:ph type="sldNum" sz="quarter" idx="12"/>
          </p:nvPr>
        </p:nvSpPr>
        <p:spPr/>
        <p:txBody>
          <a:bodyPr/>
          <a:p>
            <a:fld id="{9EBC64C3-3FC7-4C40-910B-2643F037F02C}" type="slidenum">
              <a:rPr lang="en-US" smtClean="0"/>
            </a:fld>
            <a:endParaRPr lang="en-US" dirty="0"/>
          </a:p>
        </p:txBody>
      </p:sp>
      <p:pic>
        <p:nvPicPr>
          <p:cNvPr id="8" name="Picture 7" descr="Screenshot_20250702_201253"/>
          <p:cNvPicPr>
            <a:picLocks noChangeAspect="1"/>
          </p:cNvPicPr>
          <p:nvPr/>
        </p:nvPicPr>
        <p:blipFill>
          <a:blip r:embed="rId2"/>
          <a:stretch>
            <a:fillRect/>
          </a:stretch>
        </p:blipFill>
        <p:spPr>
          <a:xfrm>
            <a:off x="6172835" y="1676400"/>
            <a:ext cx="2022475" cy="4495800"/>
          </a:xfrm>
          <a:prstGeom prst="rect">
            <a:avLst/>
          </a:prstGeom>
        </p:spPr>
      </p:pic>
      <p:pic>
        <p:nvPicPr>
          <p:cNvPr id="3" name="Picture 2" descr="Screenshot_20250703_115503"/>
          <p:cNvPicPr>
            <a:picLocks noChangeAspect="1"/>
          </p:cNvPicPr>
          <p:nvPr/>
        </p:nvPicPr>
        <p:blipFill>
          <a:blip r:embed="rId3"/>
          <a:stretch>
            <a:fillRect/>
          </a:stretch>
        </p:blipFill>
        <p:spPr>
          <a:xfrm>
            <a:off x="3657600" y="1676400"/>
            <a:ext cx="2022475" cy="4495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endParaRPr lang="en-US" dirty="0"/>
          </a:p>
        </p:txBody>
      </p:sp>
      <p:sp>
        <p:nvSpPr>
          <p:cNvPr id="3" name="Content Placeholder 2"/>
          <p:cNvSpPr>
            <a:spLocks noGrp="1"/>
          </p:cNvSpPr>
          <p:nvPr>
            <p:ph sz="quarter" idx="1"/>
          </p:nvPr>
        </p:nvSpPr>
        <p:spPr/>
        <p:txBody>
          <a:bodyPr>
            <a:normAutofit/>
          </a:bodyPr>
          <a:lstStyle/>
          <a:p>
            <a:r>
              <a:rPr lang="en-US" altLang="en-US" sz="2000" dirty="0">
                <a:latin typeface="Calibri" panose="020F0502020204030204" pitchFamily="34" charset="0"/>
                <a:cs typeface="Calibri" panose="020F0502020204030204" pitchFamily="34" charset="0"/>
              </a:rPr>
              <a:t>https://www.workstream.us/blog/restaurant-hiring-software</a:t>
            </a:r>
            <a:endParaRPr lang="en-US" altLang="en-US" sz="2000" dirty="0">
              <a:latin typeface="Calibri" panose="020F0502020204030204" pitchFamily="34" charset="0"/>
              <a:cs typeface="Calibri" panose="020F0502020204030204" pitchFamily="34" charset="0"/>
            </a:endParaRPr>
          </a:p>
          <a:p>
            <a:endParaRPr lang="en-US" altLang="en-US" sz="2000" dirty="0">
              <a:latin typeface="Calibri" panose="020F0502020204030204" pitchFamily="34" charset="0"/>
              <a:cs typeface="Calibri" panose="020F0502020204030204" pitchFamily="34" charset="0"/>
            </a:endParaRPr>
          </a:p>
          <a:p>
            <a:r>
              <a:rPr lang="en-US" altLang="en-US" sz="2000" dirty="0">
                <a:latin typeface="Calibri" panose="020F0502020204030204" pitchFamily="34" charset="0"/>
                <a:cs typeface="Calibri" panose="020F0502020204030204" pitchFamily="34" charset="0"/>
              </a:rPr>
              <a:t>https://www.qsrmagazine.com/emerging-tech/how-tech-changing-restaurant-staffing</a:t>
            </a:r>
            <a:endParaRPr lang="en-US" altLang="en-US" sz="2000" dirty="0">
              <a:latin typeface="Calibri" panose="020F0502020204030204" pitchFamily="34" charset="0"/>
              <a:cs typeface="Calibri" panose="020F0502020204030204" pitchFamily="34" charset="0"/>
            </a:endParaRPr>
          </a:p>
          <a:p>
            <a:endParaRPr lang="en-US" altLang="en-US" sz="2000" dirty="0">
              <a:latin typeface="Calibri" panose="020F0502020204030204" pitchFamily="34" charset="0"/>
              <a:cs typeface="Calibri" panose="020F0502020204030204" pitchFamily="34" charset="0"/>
            </a:endParaRPr>
          </a:p>
          <a:p>
            <a:r>
              <a:rPr lang="en-US" altLang="en-US" sz="2000" dirty="0">
                <a:latin typeface="Calibri" panose="020F0502020204030204" pitchFamily="34" charset="0"/>
                <a:cs typeface="Calibri" panose="020F0502020204030204" pitchFamily="34" charset="0"/>
              </a:rPr>
              <a:t>https://pos.toasttab.com/blog/on-the-line/hiring-restaurant-staff</a:t>
            </a:r>
            <a:endParaRPr lang="en-US" altLang="en-US" sz="20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sym typeface="+mn-ea"/>
              </a:rPr>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t>
            </a:r>
            <a:endParaRPr lang="en-US" dirty="0"/>
          </a:p>
        </p:txBody>
      </p:sp>
      <p:sp>
        <p:nvSpPr>
          <p:cNvPr id="3" name="Content Placeholder 2"/>
          <p:cNvSpPr>
            <a:spLocks noGrp="1"/>
          </p:cNvSpPr>
          <p:nvPr>
            <p:ph sz="quarter" idx="1"/>
          </p:nvPr>
        </p:nvSpPr>
        <p:spPr/>
        <p:txBody>
          <a:bodyPr>
            <a:normAutofit fontScale="90000"/>
          </a:bodyPr>
          <a:lstStyle/>
          <a:p>
            <a:pPr marL="233680" lvl="2" indent="0" algn="ctr">
              <a:buNone/>
            </a:pPr>
            <a:r>
              <a:rPr lang="en-GB" sz="2900" b="1" dirty="0">
                <a:latin typeface="Calibri" panose="020F0502020204030204" pitchFamily="34" charset="0"/>
                <a:cs typeface="Calibri" panose="020F0502020204030204" pitchFamily="34" charset="0"/>
                <a:sym typeface="+mn-ea"/>
              </a:rPr>
              <a:t>"</a:t>
            </a:r>
            <a:r>
              <a:rPr lang="en-GB" sz="2900" b="1" dirty="0">
                <a:solidFill>
                  <a:srgbClr val="00B050"/>
                </a:solidFill>
                <a:latin typeface="Calibri" panose="020F0502020204030204" pitchFamily="34" charset="0"/>
                <a:cs typeface="Calibri" panose="020F0502020204030204" pitchFamily="34" charset="0"/>
                <a:sym typeface="+mn-ea"/>
              </a:rPr>
              <a:t>Transforming restaurant staffing </a:t>
            </a:r>
            <a:r>
              <a:rPr lang="en-GB" sz="2900" b="1" dirty="0">
                <a:latin typeface="Calibri" panose="020F0502020204030204" pitchFamily="34" charset="0"/>
                <a:cs typeface="Calibri" panose="020F0502020204030204" pitchFamily="34" charset="0"/>
                <a:sym typeface="+mn-ea"/>
              </a:rPr>
              <a:t>through </a:t>
            </a:r>
            <a:r>
              <a:rPr lang="en-GB" sz="2900" b="1" dirty="0">
                <a:solidFill>
                  <a:srgbClr val="FF0000"/>
                </a:solidFill>
                <a:latin typeface="Calibri" panose="020F0502020204030204" pitchFamily="34" charset="0"/>
                <a:cs typeface="Calibri" panose="020F0502020204030204" pitchFamily="34" charset="0"/>
                <a:sym typeface="+mn-ea"/>
              </a:rPr>
              <a:t>innovative</a:t>
            </a:r>
            <a:r>
              <a:rPr lang="en-GB" sz="2900" b="1" dirty="0">
                <a:latin typeface="Calibri" panose="020F0502020204030204" pitchFamily="34" charset="0"/>
                <a:cs typeface="Calibri" panose="020F0502020204030204" pitchFamily="34" charset="0"/>
                <a:sym typeface="+mn-ea"/>
              </a:rPr>
              <a:t> </a:t>
            </a:r>
            <a:r>
              <a:rPr lang="en-GB" sz="2900" b="1" dirty="0">
                <a:solidFill>
                  <a:srgbClr val="0070C0"/>
                </a:solidFill>
                <a:latin typeface="Calibri" panose="020F0502020204030204" pitchFamily="34" charset="0"/>
                <a:cs typeface="Calibri" panose="020F0502020204030204" pitchFamily="34" charset="0"/>
                <a:sym typeface="+mn-ea"/>
              </a:rPr>
              <a:t>recruitment solutions</a:t>
            </a:r>
            <a:r>
              <a:rPr lang="en-GB" sz="2900" b="1" dirty="0" smtClean="0">
                <a:latin typeface="Calibri" panose="020F0502020204030204" pitchFamily="34" charset="0"/>
                <a:cs typeface="Calibri" panose="020F0502020204030204" pitchFamily="34" charset="0"/>
                <a:sym typeface="+mn-ea"/>
              </a:rPr>
              <a:t>.“</a:t>
            </a:r>
            <a:endParaRPr lang="en-GB" sz="2900" b="1" dirty="0" smtClean="0">
              <a:latin typeface="Calibri" panose="020F0502020204030204" pitchFamily="34" charset="0"/>
              <a:cs typeface="Calibri" panose="020F0502020204030204" pitchFamily="34" charset="0"/>
            </a:endParaRPr>
          </a:p>
          <a:p>
            <a:pPr marL="233680" lvl="2" indent="0" algn="ctr">
              <a:buNone/>
            </a:pPr>
            <a:endParaRPr lang="en-US" sz="2900" b="1" dirty="0" smtClean="0">
              <a:latin typeface="Calibri" panose="020F0502020204030204" pitchFamily="34" charset="0"/>
              <a:cs typeface="Calibri" panose="020F0502020204030204" pitchFamily="34" charset="0"/>
            </a:endParaRPr>
          </a:p>
          <a:p>
            <a:pPr marL="0" lvl="2" indent="0" algn="just">
              <a:buNone/>
            </a:pPr>
            <a:r>
              <a:rPr lang="en-GB" sz="2900" dirty="0">
                <a:latin typeface="Calibri" panose="020F0502020204030204" pitchFamily="34" charset="0"/>
                <a:cs typeface="Calibri" panose="020F0502020204030204" pitchFamily="34" charset="0"/>
                <a:sym typeface="+mn-ea"/>
              </a:rPr>
              <a:t>Restaurant staffing faces outdated processes, limited scalability, and poor communication, leading to staffing gaps and low satisfaction for businesses and workers. </a:t>
            </a:r>
            <a:r>
              <a:rPr lang="en-GB" sz="2900" b="1" dirty="0">
                <a:latin typeface="Calibri" panose="020F0502020204030204" pitchFamily="34" charset="0"/>
                <a:cs typeface="Calibri" panose="020F0502020204030204" pitchFamily="34" charset="0"/>
                <a:sym typeface="+mn-ea"/>
              </a:rPr>
              <a:t>Digital Chef Sync</a:t>
            </a:r>
            <a:r>
              <a:rPr lang="en-GB" sz="2900" dirty="0">
                <a:latin typeface="Calibri" panose="020F0502020204030204" pitchFamily="34" charset="0"/>
                <a:cs typeface="Calibri" panose="020F0502020204030204" pitchFamily="34" charset="0"/>
                <a:sym typeface="+mn-ea"/>
              </a:rPr>
              <a:t> solves this with advanced features like real-time job matching, time tracking, and secure payments, streamlining hiring and improving workforce management.</a:t>
            </a:r>
            <a:endParaRPr 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endParaRPr lang="en-US" dirty="0"/>
          </a:p>
        </p:txBody>
      </p:sp>
      <p:sp>
        <p:nvSpPr>
          <p:cNvPr id="3" name="Content Placeholder 2"/>
          <p:cNvSpPr>
            <a:spLocks noGrp="1"/>
          </p:cNvSpPr>
          <p:nvPr>
            <p:ph sz="quarter" idx="1"/>
          </p:nvPr>
        </p:nvSpPr>
        <p:spPr/>
        <p:txBody>
          <a:bodyPr>
            <a:normAutofit fontScale="90000" lnSpcReduction="10000"/>
          </a:bodyPr>
          <a:lstStyle/>
          <a:p>
            <a:pPr marL="342900" indent="-342900">
              <a:buFont typeface="+mj-lt"/>
              <a:buAutoNum type="arabicPeriod"/>
            </a:pPr>
            <a:r>
              <a:rPr lang="en-GB" dirty="0">
                <a:latin typeface="Calibri" panose="020F0502020204030204" pitchFamily="34" charset="0"/>
                <a:cs typeface="Calibri" panose="020F0502020204030204" pitchFamily="34" charset="0"/>
                <a:sym typeface="+mn-ea"/>
              </a:rPr>
              <a:t>Enhance User </a:t>
            </a:r>
            <a:r>
              <a:rPr lang="en-GB" dirty="0" smtClean="0">
                <a:latin typeface="Calibri" panose="020F0502020204030204" pitchFamily="34" charset="0"/>
                <a:cs typeface="Calibri" panose="020F0502020204030204" pitchFamily="34" charset="0"/>
                <a:sym typeface="+mn-ea"/>
              </a:rPr>
              <a:t>Experience</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Streamline Hiring </a:t>
            </a:r>
            <a:r>
              <a:rPr lang="en-GB" dirty="0" smtClean="0">
                <a:latin typeface="Calibri" panose="020F0502020204030204" pitchFamily="34" charset="0"/>
                <a:cs typeface="Calibri" panose="020F0502020204030204" pitchFamily="34" charset="0"/>
                <a:sym typeface="+mn-ea"/>
              </a:rPr>
              <a:t>Processes</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smtClean="0">
                <a:latin typeface="Calibri" panose="020F0502020204030204" pitchFamily="34" charset="0"/>
                <a:cs typeface="Calibri" panose="020F0502020204030204" pitchFamily="34" charset="0"/>
                <a:sym typeface="+mn-ea"/>
              </a:rPr>
              <a:t>Automate Administrative Tasks</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Enhance Payment </a:t>
            </a:r>
            <a:r>
              <a:rPr lang="en-GB" dirty="0" smtClean="0">
                <a:latin typeface="Calibri" panose="020F0502020204030204" pitchFamily="34" charset="0"/>
                <a:cs typeface="Calibri" panose="020F0502020204030204" pitchFamily="34" charset="0"/>
                <a:sym typeface="+mn-ea"/>
              </a:rPr>
              <a:t>Security</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Optimize Time </a:t>
            </a:r>
            <a:r>
              <a:rPr lang="en-GB" dirty="0" smtClean="0">
                <a:latin typeface="Calibri" panose="020F0502020204030204" pitchFamily="34" charset="0"/>
                <a:cs typeface="Calibri" panose="020F0502020204030204" pitchFamily="34" charset="0"/>
                <a:sym typeface="+mn-ea"/>
              </a:rPr>
              <a:t>Tracking</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Reduce Hiring </a:t>
            </a:r>
            <a:r>
              <a:rPr lang="en-GB" dirty="0" smtClean="0">
                <a:latin typeface="Calibri" panose="020F0502020204030204" pitchFamily="34" charset="0"/>
                <a:cs typeface="Calibri" panose="020F0502020204030204" pitchFamily="34" charset="0"/>
                <a:sym typeface="+mn-ea"/>
              </a:rPr>
              <a:t>Complexity</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Ensure High Availability and </a:t>
            </a:r>
            <a:r>
              <a:rPr lang="en-GB" dirty="0" smtClean="0">
                <a:latin typeface="Calibri" panose="020F0502020204030204" pitchFamily="34" charset="0"/>
                <a:cs typeface="Calibri" panose="020F0502020204030204" pitchFamily="34" charset="0"/>
                <a:sym typeface="+mn-ea"/>
              </a:rPr>
              <a:t>Uptime</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Promote Eco-Friendly and Digital </a:t>
            </a:r>
            <a:r>
              <a:rPr lang="en-GB" dirty="0" smtClean="0">
                <a:latin typeface="Calibri" panose="020F0502020204030204" pitchFamily="34" charset="0"/>
                <a:cs typeface="Calibri" panose="020F0502020204030204" pitchFamily="34" charset="0"/>
                <a:sym typeface="+mn-ea"/>
              </a:rPr>
              <a:t>Solutions</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smtClean="0">
                <a:latin typeface="Calibri" panose="020F0502020204030204" pitchFamily="34" charset="0"/>
                <a:cs typeface="Calibri" panose="020F0502020204030204" pitchFamily="34" charset="0"/>
                <a:sym typeface="+mn-ea"/>
              </a:rPr>
              <a:t>Skill Matching and notification</a:t>
            </a:r>
            <a:endParaRPr lang="en-GB" dirty="0" smtClean="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sym typeface="+mn-ea"/>
              </a:rPr>
              <a:t>Enable 24/7 Platform Accessibility</a:t>
            </a:r>
            <a:endParaRPr lang="en-US" dirty="0">
              <a:latin typeface="Calibri" panose="020F0502020204030204" pitchFamily="34" charset="0"/>
              <a:cs typeface="Calibri" panose="020F0502020204030204" pitchFamily="34" charset="0"/>
            </a:endParaRPr>
          </a:p>
          <a:p>
            <a:pPr marL="514350" indent="-514350">
              <a:buAutoNum type="arabicPeriod"/>
            </a:pPr>
            <a:endParaRPr 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a:xfrm>
            <a:off x="0" y="1279524"/>
            <a:ext cx="533400" cy="244476"/>
          </a:xfrm>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a:xfrm>
            <a:off x="6290310" y="6400800"/>
            <a:ext cx="2472690" cy="304800"/>
          </a:xfrm>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FYP Scope </a:t>
            </a:r>
            <a:endParaRPr lang="en-US" dirty="0"/>
          </a:p>
        </p:txBody>
      </p:sp>
      <p:sp>
        <p:nvSpPr>
          <p:cNvPr id="3" name="Content Placeholder 2"/>
          <p:cNvSpPr>
            <a:spLocks noGrp="1"/>
          </p:cNvSpPr>
          <p:nvPr>
            <p:ph sz="quarter" idx="1"/>
          </p:nvPr>
        </p:nvSpPr>
        <p:spPr/>
        <p:txBody>
          <a:bodyPr>
            <a:normAutofit fontScale="70000"/>
          </a:bodyPr>
          <a:lstStyle/>
          <a:p>
            <a:pPr fontAlgn="base"/>
            <a:r>
              <a:rPr lang="en-US" b="1" dirty="0">
                <a:latin typeface="Calibri" panose="020F0502020204030204" pitchFamily="34" charset="0"/>
                <a:cs typeface="Calibri" panose="020F0502020204030204" pitchFamily="34" charset="0"/>
                <a:sym typeface="+mn-ea"/>
              </a:rPr>
              <a:t>Digital Chef Sync</a:t>
            </a:r>
            <a:r>
              <a:rPr lang="en-US" dirty="0">
                <a:latin typeface="Calibri" panose="020F0502020204030204" pitchFamily="34" charset="0"/>
                <a:cs typeface="Calibri" panose="020F0502020204030204" pitchFamily="34" charset="0"/>
                <a:sym typeface="+mn-ea"/>
              </a:rPr>
              <a:t> is a specialized staffing and workforce management platform designed to streamline hiring and staff management in the food industry. It exclusively serves job seekers—including Chefs, Head Chefs, Kitchen Staff, and Waiters—and job recruiters, such as Restaurants and Event Management Companies, ensuring a highly targeted and efficient recruitment process.</a:t>
            </a:r>
            <a:endParaRPr lang="en-GB" dirty="0">
              <a:latin typeface="Calibri" panose="020F0502020204030204" pitchFamily="34" charset="0"/>
              <a:cs typeface="Calibri" panose="020F0502020204030204" pitchFamily="34" charset="0"/>
            </a:endParaRPr>
          </a:p>
          <a:p>
            <a:pPr fontAlgn="base"/>
            <a:r>
              <a:rPr lang="en-US" dirty="0">
                <a:latin typeface="Calibri" panose="020F0502020204030204" pitchFamily="34" charset="0"/>
                <a:cs typeface="Calibri" panose="020F0502020204030204" pitchFamily="34" charset="0"/>
                <a:sym typeface="+mn-ea"/>
              </a:rPr>
              <a:t>The platform enables skill-based job matching, allowing businesses to connect with suitable candidates based on experience and availability. Real-time notifications, automated communication, and smart scheduling help recruiters manage staffing needs quickly and efficiently. Additionally, integrated time tracking and invoicing allow businesses to monitor work hours and generate accurate payroll records, ensuring seamless financial management.</a:t>
            </a:r>
            <a:endParaRPr lang="en-GB" dirty="0">
              <a:latin typeface="Calibri" panose="020F0502020204030204" pitchFamily="34" charset="0"/>
              <a:cs typeface="Calibri" panose="020F0502020204030204" pitchFamily="34" charset="0"/>
            </a:endParaRPr>
          </a:p>
          <a:p>
            <a:pPr marL="0" indent="0" fontAlgn="base">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FYP Scope </a:t>
            </a:r>
            <a:endParaRPr lang="en-US" dirty="0"/>
          </a:p>
        </p:txBody>
      </p:sp>
      <p:sp>
        <p:nvSpPr>
          <p:cNvPr id="3" name="Content Placeholder 2"/>
          <p:cNvSpPr>
            <a:spLocks noGrp="1"/>
          </p:cNvSpPr>
          <p:nvPr>
            <p:ph sz="quarter" idx="1"/>
          </p:nvPr>
        </p:nvSpPr>
        <p:spPr/>
        <p:txBody>
          <a:bodyPr>
            <a:normAutofit/>
          </a:bodyPr>
          <a:lstStyle/>
          <a:p>
            <a:r>
              <a:rPr lang="en-US" sz="2220" dirty="0">
                <a:latin typeface="Calibri" panose="020F0502020204030204" pitchFamily="34" charset="0"/>
                <a:cs typeface="Calibri" panose="020F0502020204030204" pitchFamily="34" charset="0"/>
                <a:sym typeface="+mn-ea"/>
              </a:rPr>
              <a:t>A key feature of </a:t>
            </a:r>
            <a:r>
              <a:rPr lang="en-US" sz="2220" b="1" dirty="0">
                <a:latin typeface="Calibri" panose="020F0502020204030204" pitchFamily="34" charset="0"/>
                <a:cs typeface="Calibri" panose="020F0502020204030204" pitchFamily="34" charset="0"/>
                <a:sym typeface="+mn-ea"/>
              </a:rPr>
              <a:t>Digital Chef Sync</a:t>
            </a:r>
            <a:r>
              <a:rPr lang="en-US" sz="2220" dirty="0">
                <a:latin typeface="Calibri" panose="020F0502020204030204" pitchFamily="34" charset="0"/>
                <a:cs typeface="Calibri" panose="020F0502020204030204" pitchFamily="34" charset="0"/>
                <a:sym typeface="+mn-ea"/>
              </a:rPr>
              <a:t> is its secure in-app wallet, which facilitates direct salary payments and financial transactions between recruiters and employees, minimizing delays and ensuring compliance with payment policies. By reducing hiring time, optimizing workforce allocation, and enhancing financial transparency, Digital Chef Sync provides a cost-effective, efficient, and scalable solution for modern Food Industry, improving both staffing reliability and operational efficiency.</a:t>
            </a:r>
            <a:endParaRPr lang="en-GB" sz="2220" dirty="0">
              <a:latin typeface="Calibri" panose="020F0502020204030204" pitchFamily="34" charset="0"/>
              <a:cs typeface="Calibri" panose="020F0502020204030204" pitchFamily="34" charset="0"/>
            </a:endParaRPr>
          </a:p>
          <a:p>
            <a:endParaRPr lang="en-US" sz="222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Methodology </a:t>
            </a:r>
            <a:endParaRPr lang="en-US" dirty="0"/>
          </a:p>
        </p:txBody>
      </p:sp>
      <p:sp>
        <p:nvSpPr>
          <p:cNvPr id="3" name="Content Placeholder 2"/>
          <p:cNvSpPr>
            <a:spLocks noGrp="1"/>
          </p:cNvSpPr>
          <p:nvPr>
            <p:ph sz="quarter" idx="1"/>
          </p:nvPr>
        </p:nvSpPr>
        <p:spPr/>
        <p:txBody>
          <a:bodyPr>
            <a:noAutofit/>
          </a:bodyPr>
          <a:lstStyle/>
          <a:p>
            <a:r>
              <a:rPr lang="en-US" sz="2000" dirty="0">
                <a:latin typeface="Calibri" panose="020F0502020204030204" pitchFamily="34" charset="0"/>
                <a:cs typeface="Calibri" panose="020F0502020204030204" pitchFamily="34" charset="0"/>
                <a:sym typeface="+mn-ea"/>
              </a:rPr>
              <a:t>The project follows the </a:t>
            </a:r>
            <a:r>
              <a:rPr lang="en-US" sz="2000" b="1" dirty="0">
                <a:latin typeface="Calibri" panose="020F0502020204030204" pitchFamily="34" charset="0"/>
                <a:cs typeface="Calibri" panose="020F0502020204030204" pitchFamily="34" charset="0"/>
                <a:sym typeface="+mn-ea"/>
              </a:rPr>
              <a:t>SCRUM methodology</a:t>
            </a:r>
            <a:r>
              <a:rPr lang="en-US" sz="2000" dirty="0">
                <a:latin typeface="Calibri" panose="020F0502020204030204" pitchFamily="34" charset="0"/>
                <a:cs typeface="Calibri" panose="020F0502020204030204" pitchFamily="34" charset="0"/>
                <a:sym typeface="+mn-ea"/>
              </a:rPr>
              <a:t>, ensuring iterative development and continuous improvement. Key elements of this approach include:</a:t>
            </a:r>
            <a:endParaRPr lang="en-US" sz="2000" dirty="0">
              <a:latin typeface="Calibri" panose="020F0502020204030204" pitchFamily="34" charset="0"/>
              <a:cs typeface="Calibri" panose="020F0502020204030204" pitchFamily="34" charset="0"/>
            </a:endParaRPr>
          </a:p>
          <a:p>
            <a:pPr>
              <a:buFont typeface="+mj-lt"/>
              <a:buAutoNum type="arabicPeriod"/>
            </a:pPr>
            <a:r>
              <a:rPr lang="en-US" sz="2000" b="1" dirty="0">
                <a:latin typeface="Calibri" panose="020F0502020204030204" pitchFamily="34" charset="0"/>
                <a:cs typeface="Calibri" panose="020F0502020204030204" pitchFamily="34" charset="0"/>
                <a:sym typeface="+mn-ea"/>
              </a:rPr>
              <a:t>Sprints:</a:t>
            </a:r>
            <a:r>
              <a:rPr lang="en-US" sz="2000" dirty="0">
                <a:latin typeface="Calibri" panose="020F0502020204030204" pitchFamily="34" charset="0"/>
                <a:cs typeface="Calibri" panose="020F0502020204030204" pitchFamily="34" charset="0"/>
                <a:sym typeface="+mn-ea"/>
              </a:rPr>
              <a:t> Short iterations lasting 2-4 weeks to break down the project into manageable phases.</a:t>
            </a:r>
            <a:endParaRPr lang="en-US" sz="2000" dirty="0">
              <a:latin typeface="Calibri" panose="020F0502020204030204" pitchFamily="34" charset="0"/>
              <a:cs typeface="Calibri" panose="020F0502020204030204" pitchFamily="34" charset="0"/>
            </a:endParaRPr>
          </a:p>
          <a:p>
            <a:pPr>
              <a:buFont typeface="+mj-lt"/>
              <a:buAutoNum type="arabicPeriod"/>
            </a:pPr>
            <a:r>
              <a:rPr lang="en-US" sz="2000" b="1" dirty="0">
                <a:latin typeface="Calibri" panose="020F0502020204030204" pitchFamily="34" charset="0"/>
                <a:cs typeface="Calibri" panose="020F0502020204030204" pitchFamily="34" charset="0"/>
                <a:sym typeface="+mn-ea"/>
              </a:rPr>
              <a:t>Daily Stand-up Meetings:</a:t>
            </a:r>
            <a:r>
              <a:rPr lang="en-US" sz="2000" dirty="0">
                <a:latin typeface="Calibri" panose="020F0502020204030204" pitchFamily="34" charset="0"/>
                <a:cs typeface="Calibri" panose="020F0502020204030204" pitchFamily="34" charset="0"/>
                <a:sym typeface="+mn-ea"/>
              </a:rPr>
              <a:t> Team members discuss progress, challenges, and plans for the day.</a:t>
            </a:r>
            <a:endParaRPr lang="en-US" sz="2000" dirty="0">
              <a:latin typeface="Calibri" panose="020F0502020204030204" pitchFamily="34" charset="0"/>
              <a:cs typeface="Calibri" panose="020F0502020204030204" pitchFamily="34" charset="0"/>
            </a:endParaRPr>
          </a:p>
          <a:p>
            <a:pPr>
              <a:buFont typeface="+mj-lt"/>
              <a:buAutoNum type="arabicPeriod"/>
            </a:pPr>
            <a:r>
              <a:rPr lang="en-US" sz="2000" b="1" dirty="0">
                <a:latin typeface="Calibri" panose="020F0502020204030204" pitchFamily="34" charset="0"/>
                <a:cs typeface="Calibri" panose="020F0502020204030204" pitchFamily="34" charset="0"/>
                <a:sym typeface="+mn-ea"/>
              </a:rPr>
              <a:t>Sprint Planning:</a:t>
            </a:r>
            <a:r>
              <a:rPr lang="en-US" sz="2000" dirty="0">
                <a:latin typeface="Calibri" panose="020F0502020204030204" pitchFamily="34" charset="0"/>
                <a:cs typeface="Calibri" panose="020F0502020204030204" pitchFamily="34" charset="0"/>
                <a:sym typeface="+mn-ea"/>
              </a:rPr>
              <a:t> At the beginning of each sprint, tasks from the product backlog are selected for completion.</a:t>
            </a:r>
            <a:endParaRPr lang="en-US" sz="2000" dirty="0">
              <a:latin typeface="Calibri" panose="020F0502020204030204" pitchFamily="34" charset="0"/>
              <a:cs typeface="Calibri" panose="020F0502020204030204" pitchFamily="34" charset="0"/>
            </a:endParaRPr>
          </a:p>
          <a:p>
            <a:pPr>
              <a:buFont typeface="+mj-lt"/>
              <a:buAutoNum type="arabicPeriod"/>
            </a:pPr>
            <a:r>
              <a:rPr lang="en-US" sz="2000" b="1" dirty="0">
                <a:latin typeface="Calibri" panose="020F0502020204030204" pitchFamily="34" charset="0"/>
                <a:cs typeface="Calibri" panose="020F0502020204030204" pitchFamily="34" charset="0"/>
                <a:sym typeface="+mn-ea"/>
              </a:rPr>
              <a:t>Sprint Reviews:</a:t>
            </a:r>
            <a:r>
              <a:rPr lang="en-US" sz="2000" dirty="0">
                <a:latin typeface="Calibri" panose="020F0502020204030204" pitchFamily="34" charset="0"/>
                <a:cs typeface="Calibri" panose="020F0502020204030204" pitchFamily="34" charset="0"/>
                <a:sym typeface="+mn-ea"/>
              </a:rPr>
              <a:t> At the end of each sprint, the completed work is demonstrated to stakeholders for feedback.</a:t>
            </a:r>
            <a:endParaRPr lang="en-US" sz="2000" dirty="0">
              <a:latin typeface="Calibri" panose="020F0502020204030204" pitchFamily="34" charset="0"/>
              <a:cs typeface="Calibri" panose="020F0502020204030204" pitchFamily="34" charset="0"/>
            </a:endParaRPr>
          </a:p>
          <a:p>
            <a:pPr>
              <a:buFont typeface="+mj-lt"/>
              <a:buAutoNum type="arabicPeriod"/>
            </a:pPr>
            <a:r>
              <a:rPr lang="en-US" sz="2000" b="1" dirty="0">
                <a:latin typeface="Calibri" panose="020F0502020204030204" pitchFamily="34" charset="0"/>
                <a:cs typeface="Calibri" panose="020F0502020204030204" pitchFamily="34" charset="0"/>
                <a:sym typeface="+mn-ea"/>
              </a:rPr>
              <a:t>Sprint Retrospective:</a:t>
            </a:r>
            <a:r>
              <a:rPr lang="en-US" sz="2000" dirty="0">
                <a:latin typeface="Calibri" panose="020F0502020204030204" pitchFamily="34" charset="0"/>
                <a:cs typeface="Calibri" panose="020F0502020204030204" pitchFamily="34" charset="0"/>
                <a:sym typeface="+mn-ea"/>
              </a:rPr>
              <a:t> The team reflects on the sprint's progress, identifying areas of improvement for the next cycle.</a:t>
            </a:r>
            <a:endParaRPr lang="en-US" sz="2000" dirty="0">
              <a:latin typeface="Calibri" panose="020F0502020204030204" pitchFamily="34" charset="0"/>
              <a:cs typeface="Calibri" panose="020F0502020204030204" pitchFamily="34" charset="0"/>
            </a:endParaRPr>
          </a:p>
          <a:p>
            <a:pPr marL="0" indent="0" algn="ctr">
              <a:lnSpc>
                <a:spcPct val="150000"/>
              </a:lnSpc>
              <a:buNone/>
            </a:pPr>
            <a:endParaRPr lang="en-US" sz="20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Project Plan  </a:t>
            </a:r>
            <a:endParaRPr lang="en-US" dirty="0"/>
          </a:p>
        </p:txBody>
      </p:sp>
      <p:graphicFrame>
        <p:nvGraphicFramePr>
          <p:cNvPr id="10" name="Content Placeholder 4"/>
          <p:cNvGraphicFramePr/>
          <p:nvPr>
            <p:ph sz="quarter" idx="1"/>
          </p:nvPr>
        </p:nvGraphicFramePr>
        <p:xfrm>
          <a:off x="612648" y="1600200"/>
          <a:ext cx="8153400" cy="4634345"/>
        </p:xfrm>
        <a:graphic>
          <a:graphicData uri="http://schemas.openxmlformats.org/drawingml/2006/table">
            <a:tbl>
              <a:tblPr firstRow="1" firstCol="1" bandRow="1">
                <a:tableStyleId>{72833802-FEF1-4C79-8D5D-14CF1EAF98D9}</a:tableStyleId>
              </a:tblPr>
              <a:tblGrid>
                <a:gridCol w="6171565"/>
                <a:gridCol w="1981835"/>
              </a:tblGrid>
              <a:tr h="408709">
                <a:tc>
                  <a:txBody>
                    <a:bodyPr/>
                    <a:p>
                      <a:pPr marL="57150" marR="0" indent="0">
                        <a:spcBef>
                          <a:spcPts val="0"/>
                        </a:spcBef>
                        <a:spcAft>
                          <a:spcPts val="0"/>
                        </a:spcAft>
                      </a:pPr>
                      <a:r>
                        <a:rPr lang="en-US" sz="1800" dirty="0" smtClean="0">
                          <a:effectLst/>
                          <a:latin typeface="Calibri" panose="020F0502020204030204" pitchFamily="34" charset="0"/>
                          <a:cs typeface="Calibri" panose="020F0502020204030204" pitchFamily="34" charset="0"/>
                        </a:rPr>
                        <a:t>Phases/Activity</a:t>
                      </a:r>
                      <a:endParaRPr lang="en-US" sz="1800"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c>
                  <a:txBody>
                    <a:bodyPr/>
                    <a:p>
                      <a:pPr marL="0" marR="0" algn="ctr">
                        <a:spcBef>
                          <a:spcPts val="0"/>
                        </a:spcBef>
                        <a:spcAft>
                          <a:spcPts val="0"/>
                        </a:spcAft>
                      </a:pPr>
                      <a:r>
                        <a:rPr lang="en-US" sz="1800" dirty="0">
                          <a:effectLst/>
                          <a:latin typeface="Calibri" panose="020F0502020204030204" pitchFamily="34" charset="0"/>
                          <a:cs typeface="Calibri" panose="020F0502020204030204" pitchFamily="34" charset="0"/>
                        </a:rPr>
                        <a:t>Duration</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kumimoji="0" lang="en-US" sz="1800" b="1" kern="1200" dirty="0" smtClean="0">
                          <a:solidFill>
                            <a:schemeClr val="tx1"/>
                          </a:solidFill>
                          <a:effectLst/>
                          <a:latin typeface="Calibri" panose="020F0502020204030204" pitchFamily="34" charset="0"/>
                          <a:ea typeface="+mn-ea"/>
                          <a:cs typeface="Calibri" panose="020F0502020204030204" pitchFamily="34" charset="0"/>
                        </a:rPr>
                        <a:t>Project Initiation and Preparation </a:t>
                      </a:r>
                      <a:endParaRPr kumimoji="0" lang="en-US" sz="1800" b="1" kern="1200" dirty="0" smtClean="0">
                        <a:solidFill>
                          <a:schemeClr val="tx1"/>
                        </a:solidFill>
                        <a:effectLst/>
                        <a:latin typeface="Calibri" panose="020F0502020204030204" pitchFamily="34" charset="0"/>
                        <a:ea typeface="+mn-ea"/>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a:effectLst/>
                          <a:latin typeface="Calibri" panose="020F0502020204030204" pitchFamily="34" charset="0"/>
                          <a:cs typeface="Calibri" panose="020F0502020204030204" pitchFamily="34" charset="0"/>
                        </a:rPr>
                        <a:t>3</a:t>
                      </a:r>
                      <a:r>
                        <a:rPr lang="en-US" sz="1800" dirty="0" smtClean="0">
                          <a:effectLst/>
                          <a:latin typeface="Calibri" panose="020F0502020204030204" pitchFamily="34" charset="0"/>
                          <a:cs typeface="Calibri" panose="020F0502020204030204" pitchFamily="34" charset="0"/>
                        </a:rPr>
                        <a:t>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kumimoji="0" lang="en-US" sz="1800" b="1" kern="1200" dirty="0" smtClean="0">
                          <a:effectLst/>
                          <a:latin typeface="Calibri" panose="020F0502020204030204" pitchFamily="34" charset="0"/>
                          <a:cs typeface="Calibri" panose="020F0502020204030204" pitchFamily="34" charset="0"/>
                        </a:rPr>
                        <a:t>Competitive Analysis</a:t>
                      </a:r>
                      <a:endParaRPr kumimoji="0" lang="en-US" sz="1800" b="1" kern="1200"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smtClean="0">
                          <a:effectLst/>
                          <a:latin typeface="Calibri" panose="020F0502020204030204" pitchFamily="34" charset="0"/>
                          <a:cs typeface="Calibri" panose="020F0502020204030204" pitchFamily="34" charset="0"/>
                        </a:rPr>
                        <a:t>4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kumimoji="0" lang="en-US" sz="1800" b="1" kern="1200" dirty="0" smtClean="0">
                          <a:solidFill>
                            <a:schemeClr val="tx1"/>
                          </a:solidFill>
                          <a:effectLst/>
                          <a:latin typeface="Calibri" panose="020F0502020204030204" pitchFamily="34" charset="0"/>
                          <a:ea typeface="+mn-ea"/>
                          <a:cs typeface="Calibri" panose="020F0502020204030204" pitchFamily="34" charset="0"/>
                        </a:rPr>
                        <a:t>Design and Prototyping</a:t>
                      </a:r>
                      <a:endParaRPr kumimoji="0" lang="en-US" sz="1800" b="1" kern="1200" dirty="0" smtClean="0">
                        <a:solidFill>
                          <a:schemeClr val="tx1"/>
                        </a:solidFill>
                        <a:effectLst/>
                        <a:latin typeface="Calibri" panose="020F0502020204030204" pitchFamily="34" charset="0"/>
                        <a:ea typeface="+mn-ea"/>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smtClean="0">
                          <a:effectLst/>
                          <a:latin typeface="Calibri" panose="020F0502020204030204" pitchFamily="34" charset="0"/>
                          <a:cs typeface="Calibri" panose="020F0502020204030204" pitchFamily="34" charset="0"/>
                        </a:rPr>
                        <a:t>3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98764">
                <a:tc>
                  <a:txBody>
                    <a:bodyPr/>
                    <a:p>
                      <a:pPr marL="0" marR="0" algn="l">
                        <a:spcBef>
                          <a:spcPts val="0"/>
                        </a:spcBef>
                        <a:spcAft>
                          <a:spcPts val="0"/>
                        </a:spcAft>
                      </a:pPr>
                      <a:r>
                        <a:rPr lang="en-US" sz="1800" b="1" dirty="0" smtClean="0">
                          <a:effectLst/>
                          <a:latin typeface="Calibri" panose="020F0502020204030204" pitchFamily="34" charset="0"/>
                          <a:cs typeface="Calibri" panose="020F0502020204030204" pitchFamily="34" charset="0"/>
                        </a:rPr>
                        <a:t>Design Database</a:t>
                      </a:r>
                      <a:endParaRPr lang="en-US" sz="1800" b="1"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a:effectLst/>
                          <a:latin typeface="Calibri" panose="020F0502020204030204" pitchFamily="34" charset="0"/>
                          <a:cs typeface="Calibri" panose="020F0502020204030204" pitchFamily="34" charset="0"/>
                        </a:rPr>
                        <a:t>4</a:t>
                      </a:r>
                      <a:r>
                        <a:rPr lang="en-US" sz="1800" dirty="0" smtClean="0">
                          <a:effectLst/>
                          <a:latin typeface="Calibri" panose="020F0502020204030204" pitchFamily="34" charset="0"/>
                          <a:cs typeface="Calibri" panose="020F0502020204030204" pitchFamily="34" charset="0"/>
                        </a:rPr>
                        <a:t>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57200">
                <a:tc>
                  <a:txBody>
                    <a:bodyPr/>
                    <a:p>
                      <a:pPr marL="0" marR="0" algn="l">
                        <a:spcBef>
                          <a:spcPts val="0"/>
                        </a:spcBef>
                        <a:spcAft>
                          <a:spcPts val="0"/>
                        </a:spcAft>
                      </a:pPr>
                      <a:r>
                        <a:rPr lang="en-US" sz="1800" b="1" dirty="0" smtClean="0">
                          <a:effectLst/>
                          <a:latin typeface="Calibri" panose="020F0502020204030204" pitchFamily="34" charset="0"/>
                          <a:cs typeface="Calibri" panose="020F0502020204030204" pitchFamily="34" charset="0"/>
                        </a:rPr>
                        <a:t>Develop Database</a:t>
                      </a:r>
                      <a:endParaRPr lang="en-US" sz="1800" b="1"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8 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lang="en-US" sz="1800" b="1" dirty="0" smtClean="0">
                          <a:effectLst/>
                          <a:latin typeface="Calibri" panose="020F0502020204030204" pitchFamily="34" charset="0"/>
                          <a:cs typeface="Calibri" panose="020F0502020204030204" pitchFamily="34" charset="0"/>
                        </a:rPr>
                        <a:t>Design </a:t>
                      </a:r>
                      <a:r>
                        <a:rPr lang="en-US" sz="1800" b="1" dirty="0" smtClean="0">
                          <a:effectLst/>
                          <a:latin typeface="Calibri" panose="020F0502020204030204" pitchFamily="34" charset="0"/>
                          <a:cs typeface="Calibri" panose="020F0502020204030204" pitchFamily="34" charset="0"/>
                        </a:rPr>
                        <a:t>Mobile App</a:t>
                      </a: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smtClean="0">
                          <a:effectLst/>
                          <a:latin typeface="Calibri" panose="020F0502020204030204" pitchFamily="34" charset="0"/>
                          <a:cs typeface="Calibri" panose="020F0502020204030204" pitchFamily="34" charset="0"/>
                        </a:rPr>
                        <a:t>4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indent="0" algn="l" defTabSz="914400" rtl="0" eaLnBrk="1" fontAlgn="auto" latinLnBrk="0" hangingPunct="1">
                        <a:lnSpc>
                          <a:spcPct val="100000"/>
                        </a:lnSpc>
                        <a:spcBef>
                          <a:spcPts val="0"/>
                        </a:spcBef>
                        <a:spcAft>
                          <a:spcPts val="0"/>
                        </a:spcAft>
                        <a:buClrTx/>
                        <a:buSzTx/>
                        <a:buFontTx/>
                        <a:buNone/>
                        <a:defRPr/>
                      </a:pPr>
                      <a:r>
                        <a:rPr lang="en-US" sz="1800" b="1" dirty="0" smtClean="0">
                          <a:effectLst/>
                          <a:latin typeface="Calibri" panose="020F0502020204030204" pitchFamily="34" charset="0"/>
                          <a:cs typeface="Calibri" panose="020F0502020204030204" pitchFamily="34" charset="0"/>
                        </a:rPr>
                        <a:t>Develop Mobile App</a:t>
                      </a:r>
                      <a:endParaRPr lang="en-US" sz="1800" b="1"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62982" marR="62982" marT="0" marB="0" anchor="ct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sz="1800" dirty="0" smtClean="0">
                          <a:effectLst/>
                          <a:latin typeface="Calibri" panose="020F0502020204030204" pitchFamily="34" charset="0"/>
                          <a:cs typeface="Calibri" panose="020F0502020204030204" pitchFamily="34" charset="0"/>
                        </a:rPr>
                        <a:t>10 weeks</a:t>
                      </a:r>
                      <a:endParaRPr lang="en-US" sz="1800" dirty="0" smtClean="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kumimoji="0" lang="en-US" sz="1800" b="1" kern="1200" dirty="0" smtClean="0">
                          <a:solidFill>
                            <a:schemeClr val="tx1"/>
                          </a:solidFill>
                          <a:effectLst/>
                          <a:latin typeface="Calibri" panose="020F0502020204030204" pitchFamily="34" charset="0"/>
                          <a:ea typeface="+mn-ea"/>
                          <a:cs typeface="Calibri" panose="020F0502020204030204" pitchFamily="34" charset="0"/>
                        </a:rPr>
                        <a:t>Testing and Optimization </a:t>
                      </a:r>
                      <a:endParaRPr kumimoji="0" lang="en-US" sz="1800" b="1" kern="1200" dirty="0" smtClean="0">
                        <a:solidFill>
                          <a:schemeClr val="tx1"/>
                        </a:solidFill>
                        <a:effectLst/>
                        <a:latin typeface="Calibri" panose="020F0502020204030204" pitchFamily="34" charset="0"/>
                        <a:ea typeface="+mn-ea"/>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a:effectLst/>
                          <a:latin typeface="Calibri" panose="020F0502020204030204" pitchFamily="34" charset="0"/>
                          <a:cs typeface="Calibri" panose="020F0502020204030204" pitchFamily="34" charset="0"/>
                        </a:rPr>
                        <a:t>8</a:t>
                      </a:r>
                      <a:r>
                        <a:rPr lang="en-US" sz="1800" dirty="0" smtClean="0">
                          <a:effectLst/>
                          <a:latin typeface="Calibri" panose="020F0502020204030204" pitchFamily="34" charset="0"/>
                          <a:cs typeface="Calibri" panose="020F0502020204030204" pitchFamily="34" charset="0"/>
                        </a:rPr>
                        <a:t>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0" algn="l">
                        <a:spcBef>
                          <a:spcPts val="0"/>
                        </a:spcBef>
                        <a:spcAft>
                          <a:spcPts val="0"/>
                        </a:spcAft>
                      </a:pPr>
                      <a:r>
                        <a:rPr kumimoji="0" lang="en-US" sz="1800" b="1" kern="1200" dirty="0" smtClean="0">
                          <a:solidFill>
                            <a:schemeClr val="tx1"/>
                          </a:solidFill>
                          <a:effectLst/>
                          <a:latin typeface="Calibri" panose="020F0502020204030204" pitchFamily="34" charset="0"/>
                          <a:ea typeface="+mn-ea"/>
                          <a:cs typeface="Calibri" panose="020F0502020204030204" pitchFamily="34" charset="0"/>
                        </a:rPr>
                        <a:t>Documentation and Launch Preparation </a:t>
                      </a:r>
                      <a:endParaRPr kumimoji="0" lang="en-US" sz="1800" b="1" kern="1200" dirty="0" smtClean="0">
                        <a:solidFill>
                          <a:schemeClr val="tx1"/>
                        </a:solidFill>
                        <a:effectLst/>
                        <a:latin typeface="Calibri" panose="020F0502020204030204" pitchFamily="34" charset="0"/>
                        <a:ea typeface="+mn-ea"/>
                        <a:cs typeface="Calibri" panose="020F0502020204030204" pitchFamily="34" charset="0"/>
                      </a:endParaRPr>
                    </a:p>
                  </a:txBody>
                  <a:tcPr marL="62982" marR="62982" marT="0" marB="0" anchor="ctr"/>
                </a:tc>
                <a:tc>
                  <a:txBody>
                    <a:bodyPr/>
                    <a:p>
                      <a:pPr marL="0" marR="0" algn="ctr">
                        <a:spcBef>
                          <a:spcPts val="0"/>
                        </a:spcBef>
                        <a:spcAft>
                          <a:spcPts val="0"/>
                        </a:spcAft>
                      </a:pPr>
                      <a:r>
                        <a:rPr lang="en-US" sz="1800" dirty="0">
                          <a:effectLst/>
                          <a:latin typeface="Calibri" panose="020F0502020204030204" pitchFamily="34" charset="0"/>
                          <a:cs typeface="Calibri" panose="020F0502020204030204" pitchFamily="34" charset="0"/>
                        </a:rPr>
                        <a:t>4</a:t>
                      </a:r>
                      <a:r>
                        <a:rPr lang="en-US" sz="1800" dirty="0" smtClean="0">
                          <a:effectLst/>
                          <a:latin typeface="Calibri" panose="020F0502020204030204" pitchFamily="34" charset="0"/>
                          <a:cs typeface="Calibri" panose="020F0502020204030204" pitchFamily="34" charset="0"/>
                        </a:rPr>
                        <a:t> </a:t>
                      </a:r>
                      <a:r>
                        <a:rPr lang="en-US" sz="1800" dirty="0">
                          <a:effectLst/>
                          <a:latin typeface="Calibri" panose="020F0502020204030204" pitchFamily="34" charset="0"/>
                          <a:cs typeface="Calibri" panose="020F0502020204030204" pitchFamily="34" charset="0"/>
                        </a:rPr>
                        <a:t>weeks</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tc>
              </a:tr>
              <a:tr h="408709">
                <a:tc>
                  <a:txBody>
                    <a:bodyPr/>
                    <a:p>
                      <a:pPr marL="0" marR="158750" algn="r">
                        <a:spcBef>
                          <a:spcPts val="0"/>
                        </a:spcBef>
                        <a:spcAft>
                          <a:spcPts val="0"/>
                        </a:spcAft>
                      </a:pPr>
                      <a:r>
                        <a:rPr lang="en-US" sz="1800" b="1" dirty="0">
                          <a:solidFill>
                            <a:schemeClr val="bg1"/>
                          </a:solidFill>
                          <a:effectLst/>
                          <a:latin typeface="Calibri" panose="020F0502020204030204" pitchFamily="34" charset="0"/>
                          <a:cs typeface="Calibri" panose="020F0502020204030204" pitchFamily="34" charset="0"/>
                        </a:rPr>
                        <a:t>Total Estimated Duration </a:t>
                      </a:r>
                      <a:endPar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solidFill>
                      <a:srgbClr val="DD8047"/>
                    </a:solidFill>
                  </a:tcPr>
                </a:tc>
                <a:tc>
                  <a:txBody>
                    <a:bodyPr/>
                    <a:p>
                      <a:pPr marL="0" marR="0" lvl="0" indent="0" algn="ctr" rtl="0">
                        <a:spcBef>
                          <a:spcPts val="0"/>
                        </a:spcBef>
                        <a:spcAft>
                          <a:spcPts val="0"/>
                        </a:spcAft>
                        <a:buFont typeface="+mj-lt"/>
                        <a:buNone/>
                      </a:pPr>
                      <a:r>
                        <a:rPr lang="en-US" sz="1800" b="1" dirty="0" smtClean="0">
                          <a:solidFill>
                            <a:schemeClr val="bg1"/>
                          </a:solidFill>
                          <a:effectLst/>
                          <a:latin typeface="Calibri" panose="020F0502020204030204" pitchFamily="34" charset="0"/>
                          <a:cs typeface="Calibri" panose="020F0502020204030204" pitchFamily="34" charset="0"/>
                        </a:rPr>
                        <a:t>48 weeks</a:t>
                      </a:r>
                      <a:endPar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2693" marR="12693" marT="9520" marB="0" anchor="ctr">
                    <a:solidFill>
                      <a:srgbClr val="DD8047"/>
                    </a:solidFill>
                  </a:tcPr>
                </a:tc>
              </a:tr>
            </a:tbl>
          </a:graphicData>
        </a:graphic>
      </p:graphicFrame>
      <p:sp>
        <p:nvSpPr>
          <p:cNvPr id="4" name="Footer Placeholder 3"/>
          <p:cNvSpPr>
            <a:spLocks noGrp="1"/>
          </p:cNvSpPr>
          <p:nvPr>
            <p:ph type="ftr" sz="quarter" idx="11"/>
          </p:nvPr>
        </p:nvSpPr>
        <p:spPr/>
        <p:txBody>
          <a:bodyPr/>
          <a:lstStyle/>
          <a:p>
            <a:r>
              <a:rPr lang="en-US"/>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 / Costing </a:t>
            </a:r>
            <a:endParaRPr lang="en-US" dirty="0"/>
          </a:p>
        </p:txBody>
      </p:sp>
      <p:sp>
        <p:nvSpPr>
          <p:cNvPr id="3" name="Content Placeholder 2"/>
          <p:cNvSpPr>
            <a:spLocks noGrp="1"/>
          </p:cNvSpPr>
          <p:nvPr>
            <p:ph sz="quarter" idx="1"/>
          </p:nvPr>
        </p:nvSpPr>
        <p:spPr/>
        <p:txBody>
          <a:bodyPr>
            <a:normAutofit fontScale="60000"/>
          </a:bodyPr>
          <a:lstStyle/>
          <a:p>
            <a:pPr marL="0" indent="0">
              <a:buNone/>
            </a:pPr>
            <a:r>
              <a:rPr lang="en-US" dirty="0" smtClean="0">
                <a:latin typeface="Calibri" panose="020F0502020204030204" pitchFamily="34" charset="0"/>
                <a:cs typeface="Calibri" panose="020F0502020204030204" pitchFamily="34" charset="0"/>
                <a:sym typeface="+mn-ea"/>
              </a:rPr>
              <a:t>Estimated budget of project major resources</a:t>
            </a:r>
            <a:endParaRPr lang="en-US" dirty="0" smtClean="0">
              <a:latin typeface="Calibri" panose="020F0502020204030204" pitchFamily="34" charset="0"/>
              <a:cs typeface="Calibri" panose="020F0502020204030204" pitchFamily="34" charset="0"/>
            </a:endParaRPr>
          </a:p>
          <a:p>
            <a:pPr marL="0" indent="0">
              <a:buNone/>
            </a:pPr>
            <a:r>
              <a:rPr lang="en-US" dirty="0" smtClean="0">
                <a:latin typeface="Calibri" panose="020F0502020204030204" pitchFamily="34" charset="0"/>
                <a:cs typeface="Calibri" panose="020F0502020204030204" pitchFamily="34" charset="0"/>
                <a:sym typeface="+mn-ea"/>
              </a:rPr>
              <a:t> </a:t>
            </a:r>
            <a:endParaRPr lang="en-US" dirty="0" smtClean="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Hard Drive (Rs. 15,000 x 2 </a:t>
            </a:r>
            <a:r>
              <a:rPr lang="en-US" dirty="0">
                <a:latin typeface="Calibri" panose="020F0502020204030204" pitchFamily="34" charset="0"/>
                <a:cs typeface="Calibri" panose="020F0502020204030204" pitchFamily="34" charset="0"/>
                <a:sym typeface="+mn-ea"/>
              </a:rPr>
              <a:t>= PKR </a:t>
            </a:r>
            <a:r>
              <a:rPr lang="en-US" dirty="0" smtClean="0">
                <a:latin typeface="Calibri" panose="020F0502020204030204" pitchFamily="34" charset="0"/>
                <a:cs typeface="Calibri" panose="020F0502020204030204" pitchFamily="34" charset="0"/>
                <a:sym typeface="+mn-ea"/>
              </a:rPr>
              <a:t>30,000 est.)</a:t>
            </a:r>
            <a:endParaRPr lang="en-US" dirty="0" smtClean="0">
              <a:latin typeface="Calibri" panose="020F0502020204030204" pitchFamily="34" charset="0"/>
              <a:cs typeface="Calibri" panose="020F0502020204030204" pitchFamily="34" charset="0"/>
            </a:endParaRPr>
          </a:p>
          <a:p>
            <a:pPr>
              <a:buFontTx/>
              <a:buChar char="-"/>
            </a:pPr>
            <a:r>
              <a:rPr lang="en-GB" dirty="0" smtClean="0">
                <a:latin typeface="Calibri" panose="020F0502020204030204" pitchFamily="34" charset="0"/>
                <a:cs typeface="Calibri" panose="020F0502020204030204" pitchFamily="34" charset="0"/>
                <a:sym typeface="+mn-ea"/>
              </a:rPr>
              <a:t>Laptop (Rs. </a:t>
            </a:r>
            <a:r>
              <a:rPr lang="en-GB" dirty="0">
                <a:latin typeface="Calibri" panose="020F0502020204030204" pitchFamily="34" charset="0"/>
                <a:cs typeface="Calibri" panose="020F0502020204030204" pitchFamily="34" charset="0"/>
                <a:sym typeface="+mn-ea"/>
              </a:rPr>
              <a:t>6</a:t>
            </a:r>
            <a:r>
              <a:rPr lang="en-GB" dirty="0" smtClean="0">
                <a:latin typeface="Calibri" panose="020F0502020204030204" pitchFamily="34" charset="0"/>
                <a:cs typeface="Calibri" panose="020F0502020204030204" pitchFamily="34" charset="0"/>
                <a:sym typeface="+mn-ea"/>
              </a:rPr>
              <a:t>0,000 x 3  = </a:t>
            </a:r>
            <a:r>
              <a:rPr lang="en-US" dirty="0">
                <a:latin typeface="Calibri" panose="020F0502020204030204" pitchFamily="34" charset="0"/>
                <a:cs typeface="Calibri" panose="020F0502020204030204" pitchFamily="34" charset="0"/>
                <a:sym typeface="+mn-ea"/>
              </a:rPr>
              <a:t>PKR</a:t>
            </a:r>
            <a:r>
              <a:rPr lang="en-GB" dirty="0" smtClean="0">
                <a:latin typeface="Calibri" panose="020F0502020204030204" pitchFamily="34" charset="0"/>
                <a:cs typeface="Calibri" panose="020F0502020204030204" pitchFamily="34" charset="0"/>
                <a:sym typeface="+mn-ea"/>
              </a:rPr>
              <a:t> </a:t>
            </a:r>
            <a:r>
              <a:rPr lang="en-US" altLang="en-GB" dirty="0" smtClean="0">
                <a:latin typeface="Calibri" panose="020F0502020204030204" pitchFamily="34" charset="0"/>
                <a:cs typeface="Calibri" panose="020F0502020204030204" pitchFamily="34" charset="0"/>
                <a:sym typeface="+mn-ea"/>
              </a:rPr>
              <a:t>18</a:t>
            </a:r>
            <a:r>
              <a:rPr lang="en-GB" dirty="0" smtClean="0">
                <a:latin typeface="Calibri" panose="020F0502020204030204" pitchFamily="34" charset="0"/>
                <a:cs typeface="Calibri" panose="020F0502020204030204" pitchFamily="34" charset="0"/>
                <a:sym typeface="+mn-ea"/>
              </a:rPr>
              <a:t>0,000 est.)</a:t>
            </a:r>
            <a:endParaRPr lang="en-GB" dirty="0" smtClean="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Mobile ( 45,000 x 2 = PKR 90,000 est.)</a:t>
            </a:r>
            <a:endParaRPr lang="en-US" dirty="0" smtClean="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Electricity (Rs. 3000 x 12 </a:t>
            </a:r>
            <a:r>
              <a:rPr lang="en-US" dirty="0">
                <a:latin typeface="Calibri" panose="020F0502020204030204" pitchFamily="34" charset="0"/>
                <a:cs typeface="Calibri" panose="020F0502020204030204" pitchFamily="34" charset="0"/>
                <a:sym typeface="+mn-ea"/>
              </a:rPr>
              <a:t>= PKR 36</a:t>
            </a:r>
            <a:r>
              <a:rPr lang="en-US" dirty="0" smtClean="0">
                <a:latin typeface="Calibri" panose="020F0502020204030204" pitchFamily="34" charset="0"/>
                <a:cs typeface="Calibri" panose="020F0502020204030204" pitchFamily="34" charset="0"/>
                <a:sym typeface="+mn-ea"/>
              </a:rPr>
              <a:t>,000 est.)</a:t>
            </a:r>
            <a:endParaRPr lang="en-US" dirty="0" smtClean="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Internet (3500 x 12 </a:t>
            </a:r>
            <a:r>
              <a:rPr lang="en-US" dirty="0">
                <a:latin typeface="Calibri" panose="020F0502020204030204" pitchFamily="34" charset="0"/>
                <a:cs typeface="Calibri" panose="020F0502020204030204" pitchFamily="34" charset="0"/>
                <a:sym typeface="+mn-ea"/>
              </a:rPr>
              <a:t>= PKR </a:t>
            </a:r>
            <a:r>
              <a:rPr lang="en-US" dirty="0" smtClean="0">
                <a:latin typeface="Calibri" panose="020F0502020204030204" pitchFamily="34" charset="0"/>
                <a:cs typeface="Calibri" panose="020F0502020204030204" pitchFamily="34" charset="0"/>
                <a:sym typeface="+mn-ea"/>
              </a:rPr>
              <a:t>42,000 est.)</a:t>
            </a:r>
            <a:endParaRPr lang="en-US" dirty="0" smtClean="0">
              <a:latin typeface="Calibri" panose="020F0502020204030204" pitchFamily="34" charset="0"/>
              <a:cs typeface="Calibri" panose="020F0502020204030204" pitchFamily="34" charset="0"/>
            </a:endParaRPr>
          </a:p>
          <a:p>
            <a:pPr>
              <a:buFontTx/>
              <a:buChar char="-"/>
            </a:pPr>
            <a:r>
              <a:rPr lang="en-US" dirty="0">
                <a:latin typeface="Calibri" panose="020F0502020204030204" pitchFamily="34" charset="0"/>
                <a:cs typeface="Calibri" panose="020F0502020204030204" pitchFamily="34" charset="0"/>
                <a:sym typeface="+mn-ea"/>
              </a:rPr>
              <a:t>Industry Expert Consultancy (expected 2-4 visits) 8000 x 2 = PKR </a:t>
            </a:r>
            <a:r>
              <a:rPr lang="en-US" dirty="0" smtClean="0">
                <a:latin typeface="Calibri" panose="020F0502020204030204" pitchFamily="34" charset="0"/>
                <a:cs typeface="Calibri" panose="020F0502020204030204" pitchFamily="34" charset="0"/>
                <a:sym typeface="+mn-ea"/>
              </a:rPr>
              <a:t>16,000 </a:t>
            </a:r>
            <a:r>
              <a:rPr lang="en-US" dirty="0">
                <a:latin typeface="Calibri" panose="020F0502020204030204" pitchFamily="34" charset="0"/>
                <a:cs typeface="Calibri" panose="020F0502020204030204" pitchFamily="34" charset="0"/>
                <a:sym typeface="+mn-ea"/>
              </a:rPr>
              <a:t>est. </a:t>
            </a:r>
            <a:endParaRPr lang="en-US" dirty="0" smtClean="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HP Smart Tank Printer (PKR 36,000)</a:t>
            </a:r>
            <a:endParaRPr lang="en-US" dirty="0">
              <a:latin typeface="Calibri" panose="020F0502020204030204" pitchFamily="34" charset="0"/>
              <a:cs typeface="Calibri" panose="020F0502020204030204" pitchFamily="34" charset="0"/>
            </a:endParaRPr>
          </a:p>
          <a:p>
            <a:pPr>
              <a:buFontTx/>
              <a:buChar char="-"/>
            </a:pPr>
            <a:r>
              <a:rPr lang="en-US" dirty="0" smtClean="0">
                <a:latin typeface="Calibri" panose="020F0502020204030204" pitchFamily="34" charset="0"/>
                <a:cs typeface="Calibri" panose="020F0502020204030204" pitchFamily="34" charset="0"/>
                <a:sym typeface="+mn-ea"/>
              </a:rPr>
              <a:t>Miscellaneous PKR 10,000 est.  </a:t>
            </a:r>
            <a:endParaRPr lang="en-US" dirty="0" smtClean="0">
              <a:latin typeface="Calibri" panose="020F0502020204030204" pitchFamily="34" charset="0"/>
              <a:cs typeface="Calibri" panose="020F0502020204030204" pitchFamily="34" charset="0"/>
            </a:endParaRPr>
          </a:p>
          <a:p>
            <a:pPr marL="0" indent="0" algn="ctr">
              <a:buNone/>
            </a:pPr>
            <a:r>
              <a:rPr lang="en-US" b="1" dirty="0" smtClean="0">
                <a:latin typeface="Calibri" panose="020F0502020204030204" pitchFamily="34" charset="0"/>
                <a:cs typeface="Calibri" panose="020F0502020204030204" pitchFamily="34" charset="0"/>
                <a:sym typeface="+mn-ea"/>
              </a:rPr>
              <a:t>Total cost </a:t>
            </a:r>
            <a:r>
              <a:rPr lang="en-US" b="1" dirty="0">
                <a:latin typeface="Calibri" panose="020F0502020204030204" pitchFamily="34" charset="0"/>
                <a:cs typeface="Calibri" panose="020F0502020204030204" pitchFamily="34" charset="0"/>
                <a:sym typeface="+mn-ea"/>
              </a:rPr>
              <a:t>PKR </a:t>
            </a:r>
            <a:r>
              <a:rPr lang="en-US" b="1" dirty="0" smtClean="0">
                <a:latin typeface="Calibri" panose="020F0502020204030204" pitchFamily="34" charset="0"/>
                <a:cs typeface="Calibri" panose="020F0502020204030204" pitchFamily="34" charset="0"/>
                <a:sym typeface="+mn-ea"/>
              </a:rPr>
              <a:t>440,000</a:t>
            </a:r>
            <a:r>
              <a:rPr lang="en-US" b="1" dirty="0">
                <a:latin typeface="Calibri" panose="020F0502020204030204" pitchFamily="34" charset="0"/>
                <a:cs typeface="Calibri" panose="020F0502020204030204" pitchFamily="34" charset="0"/>
                <a:sym typeface="+mn-ea"/>
              </a:rPr>
              <a:t>‬ </a:t>
            </a:r>
            <a:r>
              <a:rPr lang="en-US" b="1" dirty="0" smtClean="0">
                <a:latin typeface="Calibri" panose="020F0502020204030204" pitchFamily="34" charset="0"/>
                <a:cs typeface="Calibri" panose="020F0502020204030204" pitchFamily="34" charset="0"/>
                <a:sym typeface="+mn-ea"/>
              </a:rPr>
              <a:t>est.</a:t>
            </a:r>
            <a:endParaRPr lang="en-US" b="1" dirty="0" smtClean="0">
              <a:latin typeface="Calibri" panose="020F0502020204030204" pitchFamily="34" charset="0"/>
              <a:cs typeface="Calibri" panose="020F0502020204030204" pitchFamily="34" charset="0"/>
            </a:endParaRPr>
          </a:p>
          <a:p>
            <a:pPr marL="0" indent="0" algn="ctr">
              <a:buNone/>
            </a:pPr>
            <a:r>
              <a:rPr lang="en-US" b="1" dirty="0" smtClean="0">
                <a:latin typeface="Calibri" panose="020F0502020204030204" pitchFamily="34" charset="0"/>
                <a:cs typeface="Calibri" panose="020F0502020204030204" pitchFamily="34" charset="0"/>
                <a:sym typeface="+mn-ea"/>
              </a:rPr>
              <a:t>*</a:t>
            </a:r>
            <a:r>
              <a:rPr lang="en-US" dirty="0" smtClean="0">
                <a:latin typeface="Calibri" panose="020F0502020204030204" pitchFamily="34" charset="0"/>
                <a:cs typeface="Calibri" panose="020F0502020204030204" pitchFamily="34" charset="0"/>
                <a:sym typeface="+mn-ea"/>
              </a:rPr>
              <a:t>Detailed budget sheet will be provide.</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a:sym typeface="+mn-ea"/>
              </a:rPr>
              <a:t>Digital Chef Sync</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fld>
            <a:endParaRPr lang="en-US" dirty="0"/>
          </a:p>
        </p:txBody>
      </p:sp>
      <p:sp>
        <p:nvSpPr>
          <p:cNvPr id="6" name="Date Placeholder 5"/>
          <p:cNvSpPr>
            <a:spLocks noGrp="1"/>
          </p:cNvSpPr>
          <p:nvPr>
            <p:ph type="dt" sz="half" idx="10"/>
          </p:nvPr>
        </p:nvSpPr>
        <p:spPr/>
        <p:txBody>
          <a:bodyPr/>
          <a:lstStyle/>
          <a:p>
            <a:r>
              <a:rPr lang="en-US">
                <a:latin typeface="Calibri" panose="020F0502020204030204" pitchFamily="34" charset="0"/>
                <a:cs typeface="Calibri" panose="020F0502020204030204" pitchFamily="34" charset="0"/>
              </a:rPr>
              <a:t>CS-FYP    Hamdard University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6174</Words>
  <Application>WPS Presentation</Application>
  <PresentationFormat>On-screen Show (4:3)</PresentationFormat>
  <Paragraphs>323</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Wingdings</vt:lpstr>
      <vt:lpstr>Wingdings 2</vt:lpstr>
      <vt:lpstr>Wingdings</vt:lpstr>
      <vt:lpstr>Calibri</vt:lpstr>
      <vt:lpstr>Times New Roman</vt:lpstr>
      <vt:lpstr>Tw Cen MT</vt:lpstr>
      <vt:lpstr>Segoe Print</vt:lpstr>
      <vt:lpstr>Microsoft YaHei</vt:lpstr>
      <vt:lpstr>Arial Unicode MS</vt:lpstr>
      <vt:lpstr>Median</vt:lpstr>
      <vt:lpstr>PowerPoint 演示文稿</vt:lpstr>
      <vt:lpstr>Summary </vt:lpstr>
      <vt:lpstr>Problem Statement </vt:lpstr>
      <vt:lpstr>Objective</vt:lpstr>
      <vt:lpstr>FYP Scope </vt:lpstr>
      <vt:lpstr>FYP Scope </vt:lpstr>
      <vt:lpstr>Our Methodology </vt:lpstr>
      <vt:lpstr>Our Project Plan  </vt:lpstr>
      <vt:lpstr>Budget / Costing </vt:lpstr>
      <vt:lpstr>FYP  Deliverables </vt:lpstr>
      <vt:lpstr>Literature Review</vt:lpstr>
      <vt:lpstr>Demo of Wrok</vt:lpstr>
      <vt:lpstr>Business View</vt:lpstr>
      <vt:lpstr>Business View</vt:lpstr>
      <vt:lpstr>Business View</vt:lpstr>
      <vt:lpstr>Business View</vt:lpstr>
      <vt:lpstr>Business View</vt:lpstr>
      <vt:lpstr>Seeker View</vt:lpstr>
      <vt:lpstr>Seeker View</vt:lpstr>
      <vt:lpstr>Seeker View</vt:lpstr>
      <vt:lpstr>Seeker View</vt:lpstr>
      <vt:lpstr>Seeker View</vt:lpstr>
      <vt:lpstr>Seeker View</vt:lpstr>
      <vt:lpstr>Reference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Asad Ur Rehman</dc:creator>
  <cp:lastModifiedBy>SMM</cp:lastModifiedBy>
  <cp:revision>49</cp:revision>
  <dcterms:created xsi:type="dcterms:W3CDTF">2015-09-23T05:32:00Z</dcterms:created>
  <dcterms:modified xsi:type="dcterms:W3CDTF">2025-07-03T07:01:37Z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7DC214E84BC341259743FDAD21B2D63A_13</vt:lpwstr>
  </property>
  <property fmtid="{D5CDD505-2E9C-101B-9397-08002B2CF9AE}" pid="3" name="KSOProductBuildVer">
    <vt:lpwstr>1033-12.2.0.21546</vt:lpwstr>
  </property>
</Properties>
</file>